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avi" ContentType="video/x-msvideo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61" r:id="rId4"/>
    <p:sldId id="264" r:id="rId5"/>
    <p:sldId id="265" r:id="rId6"/>
    <p:sldId id="266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Introduction" id="{9AEE5F54-745B-426A-853E-3F3EB4F12608}">
          <p14:sldIdLst>
            <p14:sldId id="256"/>
          </p14:sldIdLst>
        </p14:section>
        <p14:section name="The problem" id="{815AA6A7-B7DF-41B7-8840-866AFD6D8800}">
          <p14:sldIdLst>
            <p14:sldId id="257"/>
          </p14:sldIdLst>
        </p14:section>
        <p14:section name="Current limitations" id="{7801FE23-BAAF-4363-83EB-475C8AC20EE7}">
          <p14:sldIdLst>
            <p14:sldId id="261"/>
          </p14:sldIdLst>
        </p14:section>
        <p14:section name="New approach" id="{3C75085F-BF17-4194-B43F-5BCF876AEBBB}">
          <p14:sldIdLst>
            <p14:sldId id="264"/>
          </p14:sldIdLst>
        </p14:section>
        <p14:section name="Advances" id="{823BCB86-AD82-4D74-BFE2-4A7E289C5A8F}">
          <p14:sldIdLst>
            <p14:sldId id="265"/>
          </p14:sldIdLst>
        </p14:section>
        <p14:section name="Acknowledgments" id="{3F6D41A8-2D6B-4A49-87B6-3B693A79BB02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driguez Alvarez Santiago Nicolas" initials="RASN" lastIdx="1" clrIdx="0">
    <p:extLst>
      <p:ext uri="{19B8F6BF-5375-455C-9EA6-DF929625EA0E}">
        <p15:presenceInfo xmlns:p15="http://schemas.microsoft.com/office/powerpoint/2012/main" userId="S-1-5-21-57989841-436374069-839522115-88376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5215"/>
    <a:srgbClr val="DBF000"/>
    <a:srgbClr val="21212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3" autoAdjust="0"/>
    <p:restoredTop sz="78881" autoAdjust="0"/>
  </p:normalViewPr>
  <p:slideViewPr>
    <p:cSldViewPr snapToGrid="0">
      <p:cViewPr varScale="1">
        <p:scale>
          <a:sx n="70" d="100"/>
          <a:sy n="70" d="100"/>
        </p:scale>
        <p:origin x="1032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-14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Relationship Id="rId4" Type="http://schemas.openxmlformats.org/officeDocument/2006/relationships/image" Target="../media/image14.emf"/></Relationships>
</file>

<file path=ppt/media/image1.jpg>
</file>

<file path=ppt/media/image10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259566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b="1" dirty="0" err="1"/>
              <a:t>Thanks</a:t>
            </a:r>
            <a:endParaRPr lang="es-AR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 err="1"/>
              <a:t>Hello</a:t>
            </a:r>
            <a:r>
              <a:rPr lang="es-AR" dirty="0"/>
              <a:t> </a:t>
            </a:r>
            <a:r>
              <a:rPr lang="es-AR" dirty="0" err="1"/>
              <a:t>everyone</a:t>
            </a:r>
            <a:r>
              <a:rPr lang="es-AR" dirty="0"/>
              <a:t>. </a:t>
            </a:r>
            <a:r>
              <a:rPr lang="es-AR" dirty="0" err="1"/>
              <a:t>Thank</a:t>
            </a:r>
            <a:r>
              <a:rPr lang="es-AR" dirty="0"/>
              <a:t> </a:t>
            </a:r>
            <a:r>
              <a:rPr lang="es-AR" dirty="0" err="1"/>
              <a:t>you</a:t>
            </a:r>
            <a:r>
              <a:rPr lang="es-AR" dirty="0"/>
              <a:t> </a:t>
            </a:r>
            <a:r>
              <a:rPr lang="es-AR" dirty="0" err="1"/>
              <a:t>all</a:t>
            </a:r>
            <a:r>
              <a:rPr lang="es-AR" dirty="0"/>
              <a:t> </a:t>
            </a:r>
            <a:r>
              <a:rPr lang="es-AR" dirty="0" err="1"/>
              <a:t>for</a:t>
            </a:r>
            <a:r>
              <a:rPr lang="es-AR" dirty="0"/>
              <a:t> </a:t>
            </a:r>
            <a:r>
              <a:rPr lang="es-AR" dirty="0" err="1"/>
              <a:t>your</a:t>
            </a:r>
            <a:r>
              <a:rPr lang="es-AR" dirty="0"/>
              <a:t> </a:t>
            </a:r>
            <a:r>
              <a:rPr lang="es-AR" dirty="0" err="1"/>
              <a:t>engaging</a:t>
            </a:r>
            <a:r>
              <a:rPr lang="es-AR" dirty="0"/>
              <a:t> </a:t>
            </a:r>
            <a:r>
              <a:rPr lang="es-AR" dirty="0" err="1"/>
              <a:t>presentations</a:t>
            </a:r>
            <a:r>
              <a:rPr lang="es-AR" dirty="0"/>
              <a:t> and </a:t>
            </a:r>
            <a:r>
              <a:rPr lang="es-AR" dirty="0" err="1"/>
              <a:t>the</a:t>
            </a:r>
            <a:r>
              <a:rPr lang="es-AR" dirty="0"/>
              <a:t> EPFL </a:t>
            </a:r>
            <a:r>
              <a:rPr lang="es-AR" dirty="0" err="1"/>
              <a:t>for</a:t>
            </a:r>
            <a:r>
              <a:rPr lang="es-AR" dirty="0"/>
              <a:t> </a:t>
            </a:r>
            <a:r>
              <a:rPr lang="es-AR" dirty="0" err="1"/>
              <a:t>giving</a:t>
            </a:r>
            <a:r>
              <a:rPr lang="es-AR" dirty="0"/>
              <a:t> me </a:t>
            </a:r>
            <a:r>
              <a:rPr lang="es-AR" dirty="0" err="1"/>
              <a:t>the</a:t>
            </a:r>
            <a:r>
              <a:rPr lang="es-AR" dirty="0"/>
              <a:t> </a:t>
            </a:r>
            <a:r>
              <a:rPr lang="es-AR" dirty="0" err="1" smtClean="0"/>
              <a:t>unique</a:t>
            </a:r>
            <a:r>
              <a:rPr lang="es-AR" dirty="0" smtClean="0"/>
              <a:t> </a:t>
            </a:r>
            <a:r>
              <a:rPr lang="es-AR" dirty="0" err="1" smtClean="0"/>
              <a:t>opportunity</a:t>
            </a:r>
            <a:r>
              <a:rPr lang="es-AR" dirty="0" smtClean="0"/>
              <a:t> </a:t>
            </a:r>
            <a:r>
              <a:rPr lang="es-AR" dirty="0"/>
              <a:t>to </a:t>
            </a:r>
            <a:r>
              <a:rPr lang="es-AR" dirty="0" err="1"/>
              <a:t>work</a:t>
            </a:r>
            <a:r>
              <a:rPr lang="es-AR" dirty="0"/>
              <a:t> </a:t>
            </a:r>
            <a:r>
              <a:rPr lang="es-AR" dirty="0" err="1"/>
              <a:t>together</a:t>
            </a:r>
            <a:r>
              <a:rPr lang="es-AR" dirty="0"/>
              <a:t> </a:t>
            </a:r>
            <a:r>
              <a:rPr lang="es-AR" dirty="0" err="1"/>
              <a:t>with</a:t>
            </a:r>
            <a:r>
              <a:rPr lang="es-AR" dirty="0"/>
              <a:t> </a:t>
            </a:r>
            <a:r>
              <a:rPr lang="es-AR" dirty="0" err="1"/>
              <a:t>amazing</a:t>
            </a:r>
            <a:r>
              <a:rPr lang="es-AR" dirty="0"/>
              <a:t> </a:t>
            </a:r>
            <a:r>
              <a:rPr lang="es-AR" dirty="0" err="1" smtClean="0"/>
              <a:t>scientists</a:t>
            </a:r>
            <a:r>
              <a:rPr lang="es-AR" dirty="0" smtClean="0"/>
              <a:t> in</a:t>
            </a:r>
            <a:r>
              <a:rPr lang="es-AR" baseline="0" dirty="0" smtClean="0"/>
              <a:t> </a:t>
            </a:r>
            <a:r>
              <a:rPr lang="es-AR" dirty="0" err="1" smtClean="0"/>
              <a:t>the</a:t>
            </a:r>
            <a:r>
              <a:rPr lang="es-AR" dirty="0" smtClean="0"/>
              <a:t> </a:t>
            </a:r>
            <a:r>
              <a:rPr lang="es-AR" dirty="0" err="1" smtClean="0"/>
              <a:t>Laboratory</a:t>
            </a:r>
            <a:r>
              <a:rPr lang="es-AR" dirty="0" smtClean="0"/>
              <a:t> of Experimental </a:t>
            </a:r>
            <a:r>
              <a:rPr lang="es-AR" dirty="0" err="1" smtClean="0"/>
              <a:t>Biophysics</a:t>
            </a:r>
            <a:r>
              <a:rPr lang="es-AR" dirty="0" smtClean="0"/>
              <a:t>. </a:t>
            </a:r>
            <a:endParaRPr lang="es-A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A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b="1" dirty="0" err="1"/>
              <a:t>Introduction</a:t>
            </a:r>
            <a:endParaRPr lang="es-AR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 err="1"/>
              <a:t>My</a:t>
            </a:r>
            <a:r>
              <a:rPr lang="es-AR" dirty="0"/>
              <a:t> </a:t>
            </a:r>
            <a:r>
              <a:rPr lang="es-AR" dirty="0" err="1"/>
              <a:t>name</a:t>
            </a:r>
            <a:r>
              <a:rPr lang="es-AR" dirty="0"/>
              <a:t> </a:t>
            </a:r>
            <a:r>
              <a:rPr lang="es-AR" dirty="0" err="1"/>
              <a:t>is</a:t>
            </a:r>
            <a:r>
              <a:rPr lang="es-AR" dirty="0"/>
              <a:t> Santiago </a:t>
            </a:r>
            <a:r>
              <a:rPr lang="es-AR" dirty="0" smtClean="0"/>
              <a:t>Rodriguez, I</a:t>
            </a:r>
            <a:r>
              <a:rPr lang="es-AR" baseline="0" dirty="0" smtClean="0"/>
              <a:t> am </a:t>
            </a:r>
            <a:r>
              <a:rPr lang="es-AR" baseline="0" dirty="0" err="1" smtClean="0"/>
              <a:t>from</a:t>
            </a:r>
            <a:r>
              <a:rPr lang="es-AR" baseline="0" dirty="0" smtClean="0"/>
              <a:t> Argentina. </a:t>
            </a:r>
            <a:r>
              <a:rPr lang="es-AR" baseline="0" dirty="0" err="1" smtClean="0"/>
              <a:t>Currently</a:t>
            </a:r>
            <a:r>
              <a:rPr lang="es-AR" baseline="0" dirty="0" smtClean="0"/>
              <a:t>, I am in </a:t>
            </a:r>
            <a:r>
              <a:rPr lang="es-AR" baseline="0" dirty="0" err="1" smtClean="0"/>
              <a:t>my</a:t>
            </a:r>
            <a:r>
              <a:rPr lang="es-AR" baseline="0" dirty="0" smtClean="0"/>
              <a:t> </a:t>
            </a:r>
            <a:r>
              <a:rPr lang="es-AR" baseline="0" dirty="0" err="1" smtClean="0"/>
              <a:t>last</a:t>
            </a:r>
            <a:r>
              <a:rPr lang="es-AR" baseline="0" dirty="0" smtClean="0"/>
              <a:t> </a:t>
            </a:r>
            <a:r>
              <a:rPr lang="es-AR" baseline="0" dirty="0" err="1" smtClean="0"/>
              <a:t>year</a:t>
            </a:r>
            <a:r>
              <a:rPr lang="es-AR" baseline="0" dirty="0" smtClean="0"/>
              <a:t> of a </a:t>
            </a:r>
            <a:r>
              <a:rPr lang="es-AR" baseline="0" dirty="0" err="1" smtClean="0"/>
              <a:t>Master’s</a:t>
            </a:r>
            <a:r>
              <a:rPr lang="es-AR" baseline="0" dirty="0" smtClean="0"/>
              <a:t> </a:t>
            </a:r>
            <a:r>
              <a:rPr lang="es-AR" baseline="0" dirty="0" err="1" smtClean="0"/>
              <a:t>degree</a:t>
            </a:r>
            <a:r>
              <a:rPr lang="es-AR" baseline="0" dirty="0" smtClean="0"/>
              <a:t> in </a:t>
            </a:r>
            <a:r>
              <a:rPr lang="es-AR" baseline="0" dirty="0" err="1" smtClean="0"/>
              <a:t>Physics</a:t>
            </a:r>
            <a:r>
              <a:rPr lang="es-AR" baseline="0" dirty="0" smtClean="0"/>
              <a:t> in </a:t>
            </a:r>
            <a:r>
              <a:rPr lang="es-AR" baseline="0" dirty="0" err="1" smtClean="0"/>
              <a:t>the</a:t>
            </a:r>
            <a:r>
              <a:rPr lang="es-AR" baseline="0" dirty="0" smtClean="0"/>
              <a:t> </a:t>
            </a:r>
            <a:r>
              <a:rPr lang="es-AR" baseline="0" dirty="0" err="1" smtClean="0"/>
              <a:t>University</a:t>
            </a:r>
            <a:r>
              <a:rPr lang="es-AR" baseline="0" dirty="0" smtClean="0"/>
              <a:t> of Buenos Aires. </a:t>
            </a:r>
            <a:r>
              <a:rPr lang="es-AR" baseline="0" dirty="0" err="1" smtClean="0"/>
              <a:t>student</a:t>
            </a:r>
            <a:r>
              <a:rPr lang="es-AR" baseline="0" dirty="0" smtClean="0"/>
              <a:t> </a:t>
            </a:r>
            <a:r>
              <a:rPr lang="es-AR" dirty="0" smtClean="0"/>
              <a:t>and </a:t>
            </a:r>
            <a:r>
              <a:rPr lang="es-AR" dirty="0"/>
              <a:t>I am </a:t>
            </a:r>
            <a:r>
              <a:rPr lang="es-AR" dirty="0" err="1"/>
              <a:t>working</a:t>
            </a:r>
            <a:r>
              <a:rPr lang="es-AR" dirty="0"/>
              <a:t> in </a:t>
            </a:r>
            <a:r>
              <a:rPr lang="es-AR" dirty="0" err="1" smtClean="0"/>
              <a:t>on</a:t>
            </a:r>
            <a:r>
              <a:rPr lang="es-AR" dirty="0" smtClean="0"/>
              <a:t> </a:t>
            </a:r>
            <a:r>
              <a:rPr lang="es-AR" dirty="0"/>
              <a:t>MitoSplit-Net, a neural </a:t>
            </a:r>
            <a:r>
              <a:rPr lang="es-AR" dirty="0" err="1"/>
              <a:t>network</a:t>
            </a:r>
            <a:r>
              <a:rPr lang="es-AR" dirty="0"/>
              <a:t> </a:t>
            </a:r>
            <a:r>
              <a:rPr lang="es-AR" dirty="0" err="1"/>
              <a:t>that</a:t>
            </a:r>
            <a:r>
              <a:rPr lang="es-AR" dirty="0"/>
              <a:t> detects </a:t>
            </a:r>
            <a:r>
              <a:rPr lang="es-AR" dirty="0" err="1"/>
              <a:t>mitochondrial</a:t>
            </a:r>
            <a:r>
              <a:rPr lang="es-AR" dirty="0"/>
              <a:t> divisions.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4618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384db54d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384db54d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b="1" dirty="0" err="1" smtClean="0"/>
              <a:t>Background</a:t>
            </a:r>
            <a:endParaRPr lang="es-AR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b="0" dirty="0" err="1" smtClean="0"/>
              <a:t>One</a:t>
            </a:r>
            <a:r>
              <a:rPr lang="es-AR" b="0" dirty="0" smtClean="0"/>
              <a:t> of </a:t>
            </a:r>
            <a:r>
              <a:rPr lang="es-AR" b="0" dirty="0" err="1" smtClean="0"/>
              <a:t>the</a:t>
            </a:r>
            <a:r>
              <a:rPr lang="es-AR" b="0" dirty="0" smtClean="0"/>
              <a:t> </a:t>
            </a:r>
            <a:r>
              <a:rPr lang="es-AR" b="0" dirty="0" err="1" smtClean="0"/>
              <a:t>main</a:t>
            </a:r>
            <a:r>
              <a:rPr lang="es-AR" b="0" dirty="0" smtClean="0"/>
              <a:t> </a:t>
            </a:r>
            <a:r>
              <a:rPr lang="es-AR" b="0" dirty="0" err="1" smtClean="0"/>
              <a:t>projects</a:t>
            </a:r>
            <a:r>
              <a:rPr lang="es-AR" b="0" dirty="0" smtClean="0"/>
              <a:t> of </a:t>
            </a:r>
            <a:r>
              <a:rPr lang="es-AR" b="0" dirty="0" err="1" smtClean="0"/>
              <a:t>the</a:t>
            </a:r>
            <a:r>
              <a:rPr lang="es-AR" b="0" dirty="0" smtClean="0"/>
              <a:t> LEB </a:t>
            </a:r>
            <a:r>
              <a:rPr lang="es-AR" b="0" dirty="0" err="1" smtClean="0"/>
              <a:t>is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concerned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with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studying</a:t>
            </a:r>
            <a:r>
              <a:rPr lang="es-AR" b="0" baseline="0" dirty="0" smtClean="0"/>
              <a:t> mitocondria, </a:t>
            </a:r>
            <a:r>
              <a:rPr lang="en-US" b="0" baseline="0" noProof="0" dirty="0" smtClean="0"/>
              <a:t>organelles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that</a:t>
            </a:r>
            <a:r>
              <a:rPr lang="es-AR" b="0" baseline="0" dirty="0" smtClean="0"/>
              <a:t> divide and fuse </a:t>
            </a:r>
            <a:r>
              <a:rPr lang="es-AR" b="0" baseline="0" dirty="0" err="1" smtClean="0"/>
              <a:t>dinamically</a:t>
            </a:r>
            <a:r>
              <a:rPr lang="es-AR" b="0" baseline="0" dirty="0" smtClean="0"/>
              <a:t>. </a:t>
            </a:r>
            <a:r>
              <a:rPr lang="es-AR" b="0" baseline="0" dirty="0" err="1" smtClean="0"/>
              <a:t>These</a:t>
            </a:r>
            <a:r>
              <a:rPr lang="es-AR" b="0" baseline="0" dirty="0" smtClean="0"/>
              <a:t> are </a:t>
            </a:r>
            <a:r>
              <a:rPr lang="es-AR" b="0" baseline="0" dirty="0" err="1" smtClean="0"/>
              <a:t>essential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for</a:t>
            </a:r>
            <a:r>
              <a:rPr lang="es-AR" b="0" baseline="0" dirty="0" smtClean="0"/>
              <a:t> living </a:t>
            </a:r>
            <a:r>
              <a:rPr lang="es-AR" b="0" baseline="0" dirty="0" err="1" smtClean="0"/>
              <a:t>organisms</a:t>
            </a:r>
            <a:r>
              <a:rPr lang="es-AR" b="0" baseline="0" dirty="0" smtClean="0"/>
              <a:t>, as </a:t>
            </a:r>
            <a:r>
              <a:rPr lang="es-AR" b="0" baseline="0" dirty="0" err="1" smtClean="0"/>
              <a:t>they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regulate</a:t>
            </a:r>
            <a:r>
              <a:rPr lang="es-AR" b="0" baseline="0" dirty="0" smtClean="0"/>
              <a:t>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metabolism, proliferation and apoptosis. In particular,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it is known that the enzyme Drp1 is responsible for </a:t>
            </a:r>
            <a:r>
              <a:rPr lang="en-US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midzone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constrictions, as you can see in the schematic.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This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was experimentally demonstrated in a recent work of the group, and here you can see two different time-lapse videos.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AR" sz="1100" b="0" i="0" u="none" strike="noStrike" cap="none" baseline="0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Challenges</a:t>
            </a:r>
            <a:endParaRPr lang="es-AR" sz="1100" b="1" i="0" u="none" strike="noStrike" cap="none" baseline="0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In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first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one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frame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rate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fast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and,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therefore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membrane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dynamics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can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appreciated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However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quickly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lead to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high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levels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of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photobleaching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and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phototoxicity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so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imaging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short.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On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other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hand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if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acquisition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slow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sample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health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preserved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but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temporal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resolution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poor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optimal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solution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adapting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imaging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speed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in response to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events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of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interest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9784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6891fed47251a4b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6891fed47251a4b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AR" b="1" dirty="0" err="1" smtClean="0"/>
              <a:t>Previous</a:t>
            </a:r>
            <a:r>
              <a:rPr lang="es-AR" b="1" baseline="0" dirty="0" smtClean="0"/>
              <a:t> </a:t>
            </a:r>
            <a:r>
              <a:rPr lang="es-AR" b="1" baseline="0" dirty="0" err="1" smtClean="0"/>
              <a:t>works</a:t>
            </a:r>
            <a:endParaRPr lang="es-AR" b="1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AR" b="0" baseline="0" dirty="0" smtClean="0"/>
              <a:t>To </a:t>
            </a:r>
            <a:r>
              <a:rPr lang="es-AR" b="0" baseline="0" dirty="0" err="1" smtClean="0"/>
              <a:t>address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this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challenge</a:t>
            </a:r>
            <a:r>
              <a:rPr lang="es-AR" b="0" baseline="0" dirty="0" smtClean="0"/>
              <a:t>, </a:t>
            </a:r>
            <a:r>
              <a:rPr lang="es-AR" b="0" baseline="0" dirty="0" err="1" smtClean="0"/>
              <a:t>members</a:t>
            </a:r>
            <a:r>
              <a:rPr lang="es-AR" b="0" baseline="0" dirty="0" smtClean="0"/>
              <a:t> of </a:t>
            </a:r>
            <a:r>
              <a:rPr lang="es-AR" b="0" baseline="0" dirty="0" err="1" smtClean="0"/>
              <a:t>the</a:t>
            </a:r>
            <a:r>
              <a:rPr lang="es-AR" b="0" baseline="0" dirty="0" smtClean="0"/>
              <a:t> LEB </a:t>
            </a:r>
            <a:r>
              <a:rPr lang="es-AR" b="0" baseline="0" dirty="0" err="1" smtClean="0"/>
              <a:t>used</a:t>
            </a:r>
            <a:r>
              <a:rPr lang="es-AR" b="0" baseline="0" dirty="0" smtClean="0"/>
              <a:t> a U-Net neural </a:t>
            </a:r>
            <a:r>
              <a:rPr lang="es-AR" b="0" baseline="0" dirty="0" err="1" smtClean="0"/>
              <a:t>network</a:t>
            </a:r>
            <a:r>
              <a:rPr lang="es-AR" b="0" baseline="0" dirty="0" smtClean="0"/>
              <a:t> to </a:t>
            </a:r>
            <a:r>
              <a:rPr lang="es-AR" b="0" baseline="0" dirty="0" err="1" smtClean="0"/>
              <a:t>detect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mitochondrial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constrictions</a:t>
            </a:r>
            <a:r>
              <a:rPr lang="es-AR" b="0" baseline="0" dirty="0" smtClean="0"/>
              <a:t>. </a:t>
            </a:r>
            <a:r>
              <a:rPr lang="es-AR" b="0" baseline="0" dirty="0" err="1" smtClean="0"/>
              <a:t>This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network</a:t>
            </a:r>
            <a:r>
              <a:rPr lang="es-AR" b="0" baseline="0" dirty="0" smtClean="0"/>
              <a:t> has </a:t>
            </a:r>
            <a:r>
              <a:rPr lang="es-AR" b="0" baseline="0" dirty="0" err="1" smtClean="0"/>
              <a:t>two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main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parts</a:t>
            </a:r>
            <a:r>
              <a:rPr lang="es-AR" b="0" baseline="0" dirty="0" smtClean="0"/>
              <a:t>, </a:t>
            </a:r>
            <a:r>
              <a:rPr lang="es-AR" b="0" baseline="0" dirty="0" err="1" smtClean="0"/>
              <a:t>which</a:t>
            </a:r>
            <a:r>
              <a:rPr lang="es-AR" b="0" baseline="0" dirty="0" smtClean="0"/>
              <a:t> are </a:t>
            </a:r>
            <a:r>
              <a:rPr lang="es-AR" b="0" baseline="0" dirty="0" err="1" smtClean="0"/>
              <a:t>the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encoder</a:t>
            </a:r>
            <a:r>
              <a:rPr lang="es-AR" b="0" baseline="0" dirty="0" smtClean="0"/>
              <a:t>, </a:t>
            </a:r>
            <a:r>
              <a:rPr lang="es-AR" b="0" baseline="0" dirty="0" err="1" smtClean="0"/>
              <a:t>that</a:t>
            </a:r>
            <a:r>
              <a:rPr lang="es-AR" b="0" baseline="0" dirty="0" smtClean="0"/>
              <a:t> reduces </a:t>
            </a:r>
            <a:r>
              <a:rPr lang="es-AR" b="0" baseline="0" dirty="0" err="1" smtClean="0"/>
              <a:t>the</a:t>
            </a:r>
            <a:r>
              <a:rPr lang="es-AR" b="0" baseline="0" dirty="0" smtClean="0"/>
              <a:t> original </a:t>
            </a:r>
            <a:r>
              <a:rPr lang="es-AR" b="0" baseline="0" dirty="0" err="1" smtClean="0"/>
              <a:t>image</a:t>
            </a:r>
            <a:r>
              <a:rPr lang="es-AR" b="0" baseline="0" dirty="0" smtClean="0"/>
              <a:t> to a set of </a:t>
            </a:r>
            <a:r>
              <a:rPr lang="es-AR" b="0" baseline="0" dirty="0" err="1" smtClean="0"/>
              <a:t>features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related</a:t>
            </a:r>
            <a:r>
              <a:rPr lang="es-AR" b="0" baseline="0" dirty="0" smtClean="0"/>
              <a:t> to </a:t>
            </a:r>
            <a:r>
              <a:rPr lang="es-AR" b="0" baseline="0" dirty="0" err="1" smtClean="0"/>
              <a:t>the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probability</a:t>
            </a:r>
            <a:r>
              <a:rPr lang="es-AR" b="0" baseline="0" dirty="0" smtClean="0"/>
              <a:t> of </a:t>
            </a:r>
            <a:r>
              <a:rPr lang="es-AR" b="0" baseline="0" dirty="0" err="1" smtClean="0"/>
              <a:t>division</a:t>
            </a:r>
            <a:r>
              <a:rPr lang="es-AR" b="0" baseline="0" dirty="0" smtClean="0"/>
              <a:t>, and </a:t>
            </a:r>
            <a:r>
              <a:rPr lang="es-AR" b="0" baseline="0" dirty="0" err="1" smtClean="0"/>
              <a:t>the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decoder</a:t>
            </a:r>
            <a:r>
              <a:rPr lang="es-AR" b="0" baseline="0" dirty="0" smtClean="0"/>
              <a:t>, </a:t>
            </a:r>
            <a:r>
              <a:rPr lang="es-AR" b="0" baseline="0" dirty="0" err="1" smtClean="0"/>
              <a:t>that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reconstructs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the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probability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map</a:t>
            </a:r>
            <a:r>
              <a:rPr lang="es-AR" b="0" baseline="0" dirty="0" smtClean="0"/>
              <a:t> of </a:t>
            </a:r>
            <a:r>
              <a:rPr lang="es-AR" b="0" baseline="0" dirty="0" err="1" smtClean="0"/>
              <a:t>divisions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out</a:t>
            </a:r>
            <a:r>
              <a:rPr lang="es-AR" b="0" baseline="0" dirty="0" smtClean="0"/>
              <a:t> of </a:t>
            </a:r>
            <a:r>
              <a:rPr lang="es-AR" b="0" baseline="0" dirty="0" err="1" smtClean="0"/>
              <a:t>the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feature</a:t>
            </a:r>
            <a:r>
              <a:rPr lang="es-AR" b="0" baseline="0" dirty="0" smtClean="0"/>
              <a:t> vector.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s-AR" b="0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AR" b="1" baseline="0" dirty="0" err="1" smtClean="0"/>
              <a:t>However</a:t>
            </a:r>
            <a:r>
              <a:rPr lang="es-AR" b="1" baseline="0" dirty="0" smtClean="0"/>
              <a:t>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AR" b="0" baseline="0" dirty="0" smtClean="0"/>
              <a:t>To </a:t>
            </a:r>
            <a:r>
              <a:rPr lang="es-AR" b="0" baseline="0" dirty="0" err="1" smtClean="0"/>
              <a:t>train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the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network</a:t>
            </a:r>
            <a:r>
              <a:rPr lang="es-AR" b="0" baseline="0" dirty="0" smtClean="0"/>
              <a:t>, </a:t>
            </a:r>
            <a:r>
              <a:rPr lang="es-AR" b="0" baseline="0" dirty="0" err="1" smtClean="0"/>
              <a:t>former</a:t>
            </a:r>
            <a:r>
              <a:rPr lang="es-AR" b="0" baseline="0" dirty="0" smtClean="0"/>
              <a:t> PhD </a:t>
            </a:r>
            <a:r>
              <a:rPr lang="es-AR" b="0" baseline="0" dirty="0" err="1" smtClean="0"/>
              <a:t>student</a:t>
            </a:r>
            <a:r>
              <a:rPr lang="es-AR" b="0" baseline="0" dirty="0" smtClean="0"/>
              <a:t> Dora </a:t>
            </a:r>
            <a:r>
              <a:rPr lang="es-AR" b="0" baseline="0" dirty="0" err="1" smtClean="0"/>
              <a:t>Mahecic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created</a:t>
            </a:r>
            <a:r>
              <a:rPr lang="es-AR" b="0" baseline="0" dirty="0" smtClean="0"/>
              <a:t> a </a:t>
            </a:r>
            <a:r>
              <a:rPr lang="es-AR" b="0" baseline="0" dirty="0" err="1" smtClean="0"/>
              <a:t>ground</a:t>
            </a:r>
            <a:r>
              <a:rPr lang="es-AR" b="0" baseline="0" dirty="0" smtClean="0"/>
              <a:t> truth </a:t>
            </a:r>
            <a:r>
              <a:rPr lang="es-AR" b="0" baseline="0" dirty="0" err="1" smtClean="0"/>
              <a:t>for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the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probability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map</a:t>
            </a:r>
            <a:r>
              <a:rPr lang="es-AR" b="0" baseline="0" dirty="0" smtClean="0"/>
              <a:t>, </a:t>
            </a:r>
            <a:r>
              <a:rPr lang="es-AR" b="0" baseline="0" dirty="0" err="1" smtClean="0"/>
              <a:t>based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on</a:t>
            </a:r>
            <a:r>
              <a:rPr lang="es-AR" b="0" baseline="0" dirty="0" smtClean="0"/>
              <a:t> a </a:t>
            </a:r>
            <a:r>
              <a:rPr lang="es-AR" b="0" baseline="0" dirty="0" err="1" smtClean="0"/>
              <a:t>Hessian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filter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applied</a:t>
            </a:r>
            <a:r>
              <a:rPr lang="es-AR" b="0" baseline="0" dirty="0" smtClean="0"/>
              <a:t> to a </a:t>
            </a:r>
            <a:r>
              <a:rPr lang="es-AR" b="0" baseline="0" dirty="0" err="1" smtClean="0"/>
              <a:t>mitochondria</a:t>
            </a:r>
            <a:r>
              <a:rPr lang="es-AR" b="0" baseline="0" dirty="0" smtClean="0"/>
              <a:t> </a:t>
            </a:r>
            <a:r>
              <a:rPr lang="es-AR" b="0" baseline="0" dirty="0" err="1" smtClean="0"/>
              <a:t>channel</a:t>
            </a:r>
            <a:r>
              <a:rPr lang="es-AR" b="0" baseline="0" dirty="0" smtClean="0"/>
              <a:t> plus a Drp1 </a:t>
            </a:r>
            <a:r>
              <a:rPr lang="es-AR" b="0" baseline="0" dirty="0" err="1" smtClean="0"/>
              <a:t>channel</a:t>
            </a:r>
            <a:r>
              <a:rPr lang="es-AR" b="0" baseline="0" dirty="0" smtClean="0"/>
              <a:t> and </a:t>
            </a:r>
            <a:r>
              <a:rPr lang="es-AR" b="0" baseline="0" dirty="0" err="1" smtClean="0"/>
              <a:t>some</a:t>
            </a:r>
            <a:r>
              <a:rPr lang="es-AR" b="0" baseline="0" dirty="0" smtClean="0"/>
              <a:t> manual </a:t>
            </a:r>
            <a:r>
              <a:rPr lang="es-AR" b="0" baseline="0" dirty="0" err="1" smtClean="0"/>
              <a:t>annotation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However, this model is computationally expensive and experimentally impractical, since it depends on mitochondria and Drp1 channels to make a prediction.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4001692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29f45f6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29f45f60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MitoSplit</a:t>
            </a:r>
            <a:r>
              <a:rPr lang="es-AR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-Net</a:t>
            </a:r>
            <a:endParaRPr lang="en-US" sz="1100" b="1" i="0" u="none" strike="noStrike" cap="none" baseline="0" dirty="0" smtClean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To solve this problem, I will develop </a:t>
            </a:r>
            <a:r>
              <a:rPr lang="en-US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MitoSplit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-Net, a neural network with U-net architecture that is able to detect mitochondrial divisions using only mitochondria information. In the following two months, I will</a:t>
            </a:r>
          </a:p>
          <a:p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Preprocess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AR" sz="1100" baseline="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augment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baseline="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data</a:t>
            </a:r>
          </a:p>
          <a:p>
            <a:r>
              <a:rPr lang="es-AR" sz="11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AR" sz="11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analyze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baseline="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its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performance</a:t>
            </a:r>
            <a:endParaRPr lang="es-AR" sz="1100" dirty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Tweak</a:t>
            </a:r>
            <a:r>
              <a:rPr lang="es-AR" sz="11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AR" sz="11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lang="es-AR" sz="11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filters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layers</a:t>
            </a:r>
            <a:endParaRPr lang="es-AR" sz="1100" dirty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Reusability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baseline="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baseline="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also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baseline="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very</a:t>
            </a:r>
            <a:r>
              <a:rPr lang="es-AR" sz="1100" baseline="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baseline="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important</a:t>
            </a:r>
            <a:endParaRPr lang="es-AR" sz="1100" baseline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AR" sz="110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Write</a:t>
            </a:r>
            <a:r>
              <a:rPr lang="es-AR" sz="11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11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Python module</a:t>
            </a:r>
          </a:p>
          <a:p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Proof</a:t>
            </a:r>
            <a:r>
              <a:rPr lang="es-AR" sz="11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concept: ATS </a:t>
            </a:r>
            <a:r>
              <a:rPr lang="es-AR" sz="11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optimization</a:t>
            </a:r>
            <a:endParaRPr lang="en-US" sz="1100" dirty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34802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29f45f6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29f45f60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From</a:t>
            </a:r>
            <a:r>
              <a:rPr lang="es-AR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binary</a:t>
            </a:r>
            <a:r>
              <a:rPr lang="es-AR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to </a:t>
            </a: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smooth</a:t>
            </a:r>
            <a:endParaRPr lang="es-AR" sz="1100" b="1" i="0" u="none" strike="noStrike" cap="none" baseline="0" dirty="0" smtClean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In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previous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works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ground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truth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probability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map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of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divisions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was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thresholded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and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network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was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train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for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a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binary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output. To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make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easier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for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network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to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reconstruct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ground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truth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better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to use a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smooth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probability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map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instead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of a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binary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one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</a:t>
            </a: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s-AR" sz="1100" b="0" i="0" u="none" strike="noStrike" cap="none" baseline="0" dirty="0" smtClean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How</a:t>
            </a:r>
            <a:r>
              <a:rPr lang="es-AR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I </a:t>
            </a: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preprocessed</a:t>
            </a:r>
            <a:r>
              <a:rPr lang="es-AR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ground</a:t>
            </a:r>
            <a:r>
              <a:rPr lang="es-AR" sz="1100" b="1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1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truth</a:t>
            </a:r>
            <a:endParaRPr lang="es-AR" sz="1100" b="1" i="0" u="none" strike="noStrike" cap="none" baseline="0" dirty="0" smtClean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During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first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week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working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on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project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I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already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implemented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ground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truth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preprocessing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As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you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can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see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in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slide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raw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data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smoothed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with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a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Gaussian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filter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for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each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detected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object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a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distance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map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calculated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from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intensity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centroids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to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border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of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object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Using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markers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fission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sites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are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segmented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with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a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Watershed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algorithm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Finally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, a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Gaussian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dilation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is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performed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to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increase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minimum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spot </a:t>
            </a:r>
            <a:r>
              <a:rPr lang="es-AR" sz="1100" b="0" i="0" u="none" strike="noStrike" cap="none" baseline="0" dirty="0" err="1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size</a:t>
            </a:r>
            <a:r>
              <a:rPr lang="es-AR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s-AR" sz="1100" b="0" i="0" u="none" strike="noStrike" cap="none" baseline="0" dirty="0" smtClean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1451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b="1" dirty="0" err="1" smtClean="0"/>
              <a:t>GitHub</a:t>
            </a:r>
            <a:r>
              <a:rPr lang="es-AR" b="1" baseline="0" dirty="0" smtClean="0"/>
              <a:t> link</a:t>
            </a:r>
            <a:endParaRPr lang="es-AR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baseline="0" dirty="0" smtClean="0"/>
              <a:t>In </a:t>
            </a:r>
            <a:r>
              <a:rPr lang="es-AR" baseline="0" dirty="0" err="1" smtClean="0"/>
              <a:t>the</a:t>
            </a:r>
            <a:r>
              <a:rPr lang="es-AR" baseline="0" dirty="0" smtClean="0"/>
              <a:t> </a:t>
            </a:r>
            <a:r>
              <a:rPr lang="es-AR" baseline="0" dirty="0" err="1" smtClean="0"/>
              <a:t>GitHub</a:t>
            </a:r>
            <a:r>
              <a:rPr lang="es-AR" baseline="0" dirty="0" smtClean="0"/>
              <a:t> link </a:t>
            </a:r>
            <a:r>
              <a:rPr lang="es-AR" baseline="0" dirty="0" err="1" smtClean="0"/>
              <a:t>you</a:t>
            </a:r>
            <a:r>
              <a:rPr lang="es-AR" baseline="0" dirty="0" smtClean="0"/>
              <a:t> can </a:t>
            </a:r>
            <a:r>
              <a:rPr lang="es-AR" baseline="0" dirty="0" err="1" smtClean="0"/>
              <a:t>see</a:t>
            </a:r>
            <a:r>
              <a:rPr lang="es-AR" baseline="0" dirty="0" smtClean="0"/>
              <a:t> </a:t>
            </a:r>
            <a:r>
              <a:rPr lang="es-AR" baseline="0" dirty="0" err="1" smtClean="0"/>
              <a:t>on</a:t>
            </a:r>
            <a:r>
              <a:rPr lang="es-AR" baseline="0" dirty="0" smtClean="0"/>
              <a:t> </a:t>
            </a:r>
            <a:r>
              <a:rPr lang="es-AR" baseline="0" dirty="0" err="1" smtClean="0"/>
              <a:t>the</a:t>
            </a:r>
            <a:r>
              <a:rPr lang="es-AR" baseline="0" dirty="0" smtClean="0"/>
              <a:t> </a:t>
            </a:r>
            <a:r>
              <a:rPr lang="es-AR" baseline="0" dirty="0" err="1" smtClean="0"/>
              <a:t>lower</a:t>
            </a:r>
            <a:r>
              <a:rPr lang="es-AR" baseline="0" dirty="0" smtClean="0"/>
              <a:t> </a:t>
            </a:r>
            <a:r>
              <a:rPr lang="es-AR" baseline="0" dirty="0" err="1" smtClean="0"/>
              <a:t>left</a:t>
            </a:r>
            <a:r>
              <a:rPr lang="es-AR" baseline="0" dirty="0" smtClean="0"/>
              <a:t> </a:t>
            </a:r>
            <a:r>
              <a:rPr lang="es-AR" baseline="0" dirty="0" err="1" smtClean="0"/>
              <a:t>corner</a:t>
            </a:r>
            <a:r>
              <a:rPr lang="es-AR" baseline="0" dirty="0" smtClean="0"/>
              <a:t>, </a:t>
            </a:r>
            <a:r>
              <a:rPr lang="es-AR" baseline="0" dirty="0" err="1" smtClean="0"/>
              <a:t>you</a:t>
            </a:r>
            <a:r>
              <a:rPr lang="es-AR" baseline="0" dirty="0" smtClean="0"/>
              <a:t> can </a:t>
            </a:r>
            <a:r>
              <a:rPr lang="es-AR" baseline="0" dirty="0" err="1" smtClean="0"/>
              <a:t>find</a:t>
            </a:r>
            <a:r>
              <a:rPr lang="es-AR" baseline="0" dirty="0" smtClean="0"/>
              <a:t> more </a:t>
            </a:r>
            <a:r>
              <a:rPr lang="es-AR" baseline="0" dirty="0" err="1" smtClean="0"/>
              <a:t>information</a:t>
            </a:r>
            <a:r>
              <a:rPr lang="es-AR" baseline="0" dirty="0" smtClean="0"/>
              <a:t> </a:t>
            </a:r>
            <a:r>
              <a:rPr lang="es-AR" baseline="0" dirty="0" err="1" smtClean="0"/>
              <a:t>about</a:t>
            </a:r>
            <a:r>
              <a:rPr lang="es-AR" baseline="0" dirty="0" smtClean="0"/>
              <a:t> </a:t>
            </a:r>
            <a:r>
              <a:rPr lang="es-AR" baseline="0" dirty="0" err="1" smtClean="0"/>
              <a:t>MitoSplit</a:t>
            </a:r>
            <a:r>
              <a:rPr lang="es-AR" baseline="0" dirty="0" smtClean="0"/>
              <a:t>-Net and </a:t>
            </a:r>
            <a:r>
              <a:rPr lang="es-AR" baseline="0" dirty="0" err="1" smtClean="0"/>
              <a:t>track</a:t>
            </a:r>
            <a:r>
              <a:rPr lang="es-AR" baseline="0" dirty="0" smtClean="0"/>
              <a:t> </a:t>
            </a:r>
            <a:r>
              <a:rPr lang="es-AR" baseline="0" dirty="0" err="1" smtClean="0"/>
              <a:t>the</a:t>
            </a:r>
            <a:r>
              <a:rPr lang="es-AR" baseline="0" dirty="0" smtClean="0"/>
              <a:t> </a:t>
            </a:r>
            <a:r>
              <a:rPr lang="es-AR" baseline="0" dirty="0" err="1" smtClean="0"/>
              <a:t>advances</a:t>
            </a:r>
            <a:r>
              <a:rPr lang="es-AR" baseline="0" dirty="0" smtClean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AR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b="1" dirty="0" err="1" smtClean="0"/>
              <a:t>Acknoledgements</a:t>
            </a:r>
            <a:endParaRPr lang="es-AR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 err="1" smtClean="0"/>
              <a:t>Finally</a:t>
            </a:r>
            <a:r>
              <a:rPr lang="es-AR" dirty="0" smtClean="0"/>
              <a:t>,</a:t>
            </a:r>
            <a:r>
              <a:rPr lang="es-AR" baseline="0" dirty="0" smtClean="0"/>
              <a:t> </a:t>
            </a:r>
            <a:r>
              <a:rPr lang="es-AR" baseline="0" dirty="0" err="1" smtClean="0"/>
              <a:t>l</a:t>
            </a:r>
            <a:r>
              <a:rPr lang="es-AR" dirty="0" err="1" smtClean="0"/>
              <a:t>et</a:t>
            </a:r>
            <a:r>
              <a:rPr lang="es-AR" dirty="0" smtClean="0"/>
              <a:t> me </a:t>
            </a:r>
            <a:r>
              <a:rPr lang="es-AR" dirty="0" err="1" smtClean="0"/>
              <a:t>thank</a:t>
            </a:r>
            <a:r>
              <a:rPr lang="es-AR" baseline="0" dirty="0" smtClean="0"/>
              <a:t> </a:t>
            </a:r>
            <a:r>
              <a:rPr lang="es-AR" baseline="0" dirty="0" err="1" smtClean="0"/>
              <a:t>the</a:t>
            </a:r>
            <a:r>
              <a:rPr lang="es-AR" baseline="0" dirty="0" smtClean="0"/>
              <a:t> EPFL </a:t>
            </a:r>
            <a:r>
              <a:rPr lang="es-AR" baseline="0" dirty="0" err="1" smtClean="0"/>
              <a:t>for</a:t>
            </a:r>
            <a:r>
              <a:rPr lang="es-AR" baseline="0" dirty="0" smtClean="0"/>
              <a:t> </a:t>
            </a:r>
            <a:r>
              <a:rPr lang="es-AR" baseline="0" dirty="0" err="1" smtClean="0"/>
              <a:t>incredible</a:t>
            </a:r>
            <a:r>
              <a:rPr lang="es-AR" baseline="0" dirty="0" smtClean="0"/>
              <a:t> </a:t>
            </a:r>
            <a:r>
              <a:rPr lang="es-AR" baseline="0" dirty="0" err="1" smtClean="0"/>
              <a:t>opportunity</a:t>
            </a:r>
            <a:r>
              <a:rPr lang="es-AR" baseline="0" dirty="0" smtClean="0"/>
              <a:t> and, </a:t>
            </a:r>
            <a:r>
              <a:rPr lang="es-AR" baseline="0" dirty="0" err="1" smtClean="0"/>
              <a:t>especially</a:t>
            </a:r>
            <a:r>
              <a:rPr lang="es-AR" baseline="0" dirty="0" smtClean="0"/>
              <a:t>, </a:t>
            </a:r>
            <a:r>
              <a:rPr lang="es-AR" baseline="0" dirty="0" err="1" smtClean="0"/>
              <a:t>the</a:t>
            </a:r>
            <a:r>
              <a:rPr lang="es-AR" baseline="0" dirty="0" smtClean="0"/>
              <a:t> </a:t>
            </a:r>
            <a:r>
              <a:rPr lang="es-AR" baseline="0" dirty="0" err="1" smtClean="0"/>
              <a:t>team</a:t>
            </a:r>
            <a:r>
              <a:rPr lang="es-AR" baseline="0" dirty="0" smtClean="0"/>
              <a:t> </a:t>
            </a:r>
            <a:r>
              <a:rPr lang="es-AR" baseline="0" dirty="0" err="1" smtClean="0"/>
              <a:t>that</a:t>
            </a:r>
            <a:r>
              <a:rPr lang="es-AR" baseline="0" dirty="0" smtClean="0"/>
              <a:t> </a:t>
            </a:r>
            <a:r>
              <a:rPr lang="es-AR" baseline="0" dirty="0" err="1" smtClean="0"/>
              <a:t>makes</a:t>
            </a:r>
            <a:r>
              <a:rPr lang="es-AR" baseline="0" dirty="0" smtClean="0"/>
              <a:t> </a:t>
            </a:r>
            <a:r>
              <a:rPr lang="es-AR" baseline="0" dirty="0" err="1" smtClean="0"/>
              <a:t>this</a:t>
            </a:r>
            <a:r>
              <a:rPr lang="es-AR" baseline="0" dirty="0" smtClean="0"/>
              <a:t> </a:t>
            </a:r>
            <a:r>
              <a:rPr lang="es-AR" baseline="0" dirty="0" err="1" smtClean="0"/>
              <a:t>possible</a:t>
            </a:r>
            <a:r>
              <a:rPr lang="es-AR" baseline="0" dirty="0" smtClean="0"/>
              <a:t>: </a:t>
            </a:r>
            <a:r>
              <a:rPr lang="es-AR" baseline="0" dirty="0" err="1" smtClean="0"/>
              <a:t>my</a:t>
            </a:r>
            <a:r>
              <a:rPr lang="es-AR" baseline="0" dirty="0" smtClean="0"/>
              <a:t> </a:t>
            </a:r>
            <a:r>
              <a:rPr lang="es-AR" baseline="0" dirty="0" err="1" smtClean="0"/>
              <a:t>advisor</a:t>
            </a:r>
            <a:r>
              <a:rPr lang="es-AR" baseline="0" dirty="0" smtClean="0"/>
              <a:t> </a:t>
            </a:r>
            <a:r>
              <a:rPr lang="es-AR" baseline="0" dirty="0" err="1" smtClean="0"/>
              <a:t>Suliana</a:t>
            </a:r>
            <a:r>
              <a:rPr lang="es-AR" baseline="0" dirty="0" smtClean="0"/>
              <a:t> </a:t>
            </a:r>
            <a:r>
              <a:rPr lang="es-AR" baseline="0" dirty="0" err="1" smtClean="0"/>
              <a:t>Manley</a:t>
            </a:r>
            <a:r>
              <a:rPr lang="es-AR" baseline="0" dirty="0" smtClean="0"/>
              <a:t>, </a:t>
            </a:r>
            <a:r>
              <a:rPr lang="es-AR" baseline="0" dirty="0" err="1" smtClean="0"/>
              <a:t>who</a:t>
            </a:r>
            <a:r>
              <a:rPr lang="es-AR" baseline="0" dirty="0" smtClean="0"/>
              <a:t> </a:t>
            </a:r>
            <a:r>
              <a:rPr lang="es-AR" baseline="0" dirty="0" err="1" smtClean="0"/>
              <a:t>is</a:t>
            </a:r>
            <a:r>
              <a:rPr lang="es-AR" baseline="0" dirty="0" smtClean="0"/>
              <a:t> </a:t>
            </a:r>
            <a:r>
              <a:rPr lang="es-AR" baseline="0" dirty="0" err="1" smtClean="0"/>
              <a:t>the</a:t>
            </a:r>
            <a:r>
              <a:rPr lang="es-AR" baseline="0" dirty="0" smtClean="0"/>
              <a:t> </a:t>
            </a:r>
            <a:r>
              <a:rPr lang="es-AR" baseline="0" dirty="0" err="1" smtClean="0"/>
              <a:t>lab</a:t>
            </a:r>
            <a:r>
              <a:rPr lang="es-AR" baseline="0" dirty="0" smtClean="0"/>
              <a:t> head, and </a:t>
            </a:r>
            <a:r>
              <a:rPr lang="es-AR" baseline="0" dirty="0" err="1" smtClean="0"/>
              <a:t>also</a:t>
            </a:r>
            <a:r>
              <a:rPr lang="es-AR" baseline="0" dirty="0" smtClean="0"/>
              <a:t> </a:t>
            </a:r>
            <a:r>
              <a:rPr lang="es-AR" baseline="0" dirty="0" err="1" smtClean="0"/>
              <a:t>my</a:t>
            </a:r>
            <a:r>
              <a:rPr lang="es-AR" baseline="0" dirty="0" smtClean="0"/>
              <a:t> </a:t>
            </a:r>
            <a:r>
              <a:rPr lang="es-AR" baseline="0" dirty="0" err="1" smtClean="0"/>
              <a:t>supervisors</a:t>
            </a:r>
            <a:r>
              <a:rPr lang="es-AR" baseline="0" dirty="0" smtClean="0"/>
              <a:t> </a:t>
            </a:r>
            <a:r>
              <a:rPr lang="es-AR" baseline="0" dirty="0" err="1" smtClean="0"/>
              <a:t>Willi</a:t>
            </a:r>
            <a:r>
              <a:rPr lang="es-AR" baseline="0" dirty="0" smtClean="0"/>
              <a:t> </a:t>
            </a:r>
            <a:r>
              <a:rPr lang="es-AR" baseline="0" dirty="0" err="1" smtClean="0"/>
              <a:t>Stepp</a:t>
            </a:r>
            <a:r>
              <a:rPr lang="es-AR" baseline="0" dirty="0" smtClean="0"/>
              <a:t> and </a:t>
            </a:r>
            <a:r>
              <a:rPr lang="es-AR" baseline="0" dirty="0" err="1" smtClean="0"/>
              <a:t>Sheda</a:t>
            </a:r>
            <a:r>
              <a:rPr lang="es-AR" baseline="0" dirty="0" smtClean="0"/>
              <a:t> Ben </a:t>
            </a:r>
            <a:r>
              <a:rPr lang="es-AR" baseline="0" dirty="0" err="1" smtClean="0"/>
              <a:t>Nejma</a:t>
            </a:r>
            <a:r>
              <a:rPr lang="es-AR" baseline="0" dirty="0" smtClean="0"/>
              <a:t>, posdoctoral and doctoral </a:t>
            </a:r>
            <a:r>
              <a:rPr lang="es-AR" baseline="0" dirty="0" err="1" smtClean="0"/>
              <a:t>students</a:t>
            </a:r>
            <a:r>
              <a:rPr lang="es-AR" baseline="0" dirty="0" smtClean="0"/>
              <a:t> </a:t>
            </a:r>
            <a:r>
              <a:rPr lang="es-AR" baseline="0" dirty="0" err="1" smtClean="0"/>
              <a:t>from</a:t>
            </a:r>
            <a:r>
              <a:rPr lang="es-AR" baseline="0" dirty="0" smtClean="0"/>
              <a:t> </a:t>
            </a:r>
            <a:r>
              <a:rPr lang="es-AR" baseline="0" dirty="0" err="1" smtClean="0"/>
              <a:t>the</a:t>
            </a:r>
            <a:r>
              <a:rPr lang="es-AR" baseline="0" dirty="0" smtClean="0"/>
              <a:t> </a:t>
            </a:r>
            <a:r>
              <a:rPr lang="es-AR" baseline="0" dirty="0" err="1" smtClean="0"/>
              <a:t>lab</a:t>
            </a:r>
            <a:r>
              <a:rPr lang="es-AR" baseline="0" dirty="0" smtClean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5041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1712000" y="6533600"/>
            <a:ext cx="533600" cy="41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867"/>
            </a:lvl1pPr>
            <a:lvl2pPr lvl="1">
              <a:buNone/>
              <a:defRPr sz="1867"/>
            </a:lvl2pPr>
            <a:lvl3pPr lvl="2">
              <a:buNone/>
              <a:defRPr sz="1867"/>
            </a:lvl3pPr>
            <a:lvl4pPr lvl="3">
              <a:buNone/>
              <a:defRPr sz="1867"/>
            </a:lvl4pPr>
            <a:lvl5pPr lvl="4">
              <a:buNone/>
              <a:defRPr sz="1867"/>
            </a:lvl5pPr>
            <a:lvl6pPr lvl="5">
              <a:buNone/>
              <a:defRPr sz="1867"/>
            </a:lvl6pPr>
            <a:lvl7pPr lvl="6">
              <a:buNone/>
              <a:defRPr sz="1867"/>
            </a:lvl7pPr>
            <a:lvl8pPr lvl="7">
              <a:buNone/>
              <a:defRPr sz="1867"/>
            </a:lvl8pPr>
            <a:lvl9pPr lvl="8">
              <a:buNone/>
              <a:defRPr sz="1867"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lt2"/>
                </a:solidFill>
              </a:defRPr>
            </a:lvl1pPr>
            <a:lvl2pPr lvl="1" algn="r">
              <a:buNone/>
              <a:defRPr sz="1333">
                <a:solidFill>
                  <a:schemeClr val="lt2"/>
                </a:solidFill>
              </a:defRPr>
            </a:lvl2pPr>
            <a:lvl3pPr lvl="2" algn="r">
              <a:buNone/>
              <a:defRPr sz="1333">
                <a:solidFill>
                  <a:schemeClr val="lt2"/>
                </a:solidFill>
              </a:defRPr>
            </a:lvl3pPr>
            <a:lvl4pPr lvl="3" algn="r">
              <a:buNone/>
              <a:defRPr sz="1333">
                <a:solidFill>
                  <a:schemeClr val="lt2"/>
                </a:solidFill>
              </a:defRPr>
            </a:lvl4pPr>
            <a:lvl5pPr lvl="4" algn="r">
              <a:buNone/>
              <a:defRPr sz="1333">
                <a:solidFill>
                  <a:schemeClr val="lt2"/>
                </a:solidFill>
              </a:defRPr>
            </a:lvl5pPr>
            <a:lvl6pPr lvl="5" algn="r">
              <a:buNone/>
              <a:defRPr sz="1333">
                <a:solidFill>
                  <a:schemeClr val="lt2"/>
                </a:solidFill>
              </a:defRPr>
            </a:lvl6pPr>
            <a:lvl7pPr lvl="6" algn="r">
              <a:buNone/>
              <a:defRPr sz="1333">
                <a:solidFill>
                  <a:schemeClr val="lt2"/>
                </a:solidFill>
              </a:defRPr>
            </a:lvl7pPr>
            <a:lvl8pPr lvl="7" algn="r">
              <a:buNone/>
              <a:defRPr sz="1333">
                <a:solidFill>
                  <a:schemeClr val="lt2"/>
                </a:solidFill>
              </a:defRPr>
            </a:lvl8pPr>
            <a:lvl9pPr lvl="8" algn="r">
              <a:buNone/>
              <a:defRPr sz="1333">
                <a:solidFill>
                  <a:schemeClr val="lt2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1.xml"/><Relationship Id="rId4" Type="http://schemas.openxmlformats.org/officeDocument/2006/relationships/video" Target="../media/media2.mp4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2.emf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14.emf"/><Relationship Id="rId5" Type="http://schemas.openxmlformats.org/officeDocument/2006/relationships/image" Target="../media/image11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jp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11" Type="http://schemas.openxmlformats.org/officeDocument/2006/relationships/image" Target="../media/image19.png"/><Relationship Id="rId5" Type="http://schemas.openxmlformats.org/officeDocument/2006/relationships/image" Target="../media/image16.png"/><Relationship Id="rId10" Type="http://schemas.openxmlformats.org/officeDocument/2006/relationships/image" Target="../media/image8.png"/><Relationship Id="rId4" Type="http://schemas.openxmlformats.org/officeDocument/2006/relationships/image" Target="../media/image15.png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451202" y="-1"/>
            <a:ext cx="6740765" cy="6858001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0" y="-19879"/>
            <a:ext cx="9824800" cy="364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l"/>
            <a:r>
              <a:rPr lang="es" sz="64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MitoSplit-Net:</a:t>
            </a:r>
            <a:endParaRPr sz="6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l"/>
            <a:r>
              <a:rPr lang="es" sz="64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detection of</a:t>
            </a:r>
            <a:endParaRPr sz="6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l"/>
            <a:r>
              <a:rPr lang="es" sz="64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mitochondrial divisions</a:t>
            </a:r>
            <a:endParaRPr sz="6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l"/>
            <a:r>
              <a:rPr lang="es" sz="64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with neural networks</a:t>
            </a:r>
            <a:endParaRPr sz="6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501" y="4734443"/>
            <a:ext cx="2526118" cy="73513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931468" y="3811370"/>
            <a:ext cx="3822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r"/>
            <a:r>
              <a:rPr lang="es" sz="32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Santiago Rodriguez</a:t>
            </a:r>
            <a:endParaRPr sz="32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 rotWithShape="1">
          <a:blip r:embed="rId5">
            <a:alphaModFix/>
          </a:blip>
          <a:srcRect t="26569" r="3222" b="16268"/>
          <a:stretch/>
        </p:blipFill>
        <p:spPr>
          <a:xfrm>
            <a:off x="0" y="5723305"/>
            <a:ext cx="3335120" cy="735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2192001" cy="127884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lvl="0" algn="ctr"/>
            <a:r>
              <a:rPr lang="en-GB" sz="4800" dirty="0">
                <a:latin typeface="Calibri" panose="020F0502020204030204" pitchFamily="34" charset="0"/>
                <a:cs typeface="Calibri" panose="020F0502020204030204" pitchFamily="34" charset="0"/>
              </a:rPr>
              <a:t>Capturing mitochondrial division </a:t>
            </a:r>
            <a:r>
              <a:rPr lang="en-GB" sz="4800" dirty="0" smtClean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GB" sz="4800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4800" dirty="0" smtClean="0">
                <a:latin typeface="Calibri" panose="020F0502020204030204" pitchFamily="34" charset="0"/>
                <a:cs typeface="Calibri" panose="020F0502020204030204" pitchFamily="34" charset="0"/>
              </a:rPr>
              <a:t>requires fast</a:t>
            </a:r>
            <a:r>
              <a:rPr lang="en-GB" sz="4800" dirty="0">
                <a:latin typeface="Calibri" panose="020F0502020204030204" pitchFamily="34" charset="0"/>
                <a:cs typeface="Calibri" panose="020F0502020204030204" pitchFamily="34" charset="0"/>
              </a:rPr>
              <a:t>, long term imaging</a:t>
            </a:r>
            <a:endParaRPr sz="4800" dirty="0"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18" name="Google Shape;67;p14">
            <a:extLst>
              <a:ext uri="{FF2B5EF4-FFF2-40B4-BE49-F238E27FC236}">
                <a16:creationId xmlns:a16="http://schemas.microsoft.com/office/drawing/2014/main" xmlns="" id="{DD60E03E-EBF2-4785-8BF6-8C51639EAEB2}"/>
              </a:ext>
            </a:extLst>
          </p:cNvPr>
          <p:cNvSpPr txBox="1"/>
          <p:nvPr/>
        </p:nvSpPr>
        <p:spPr>
          <a:xfrm>
            <a:off x="8008376" y="1376383"/>
            <a:ext cx="3358694" cy="102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s-AR" sz="2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Slow | </a:t>
            </a:r>
            <a:r>
              <a:rPr lang="es-AR" sz="2400" b="1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Long</a:t>
            </a:r>
            <a:r>
              <a:rPr lang="es-AR" sz="2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</a:t>
            </a:r>
            <a:endParaRPr sz="24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45E447D6-1C94-46A6-814A-C8DB297E8CE4}"/>
              </a:ext>
            </a:extLst>
          </p:cNvPr>
          <p:cNvSpPr/>
          <p:nvPr/>
        </p:nvSpPr>
        <p:spPr>
          <a:xfrm>
            <a:off x="5879110" y="3783766"/>
            <a:ext cx="272832" cy="475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89" dirty="0"/>
              <a:t> </a:t>
            </a:r>
          </a:p>
        </p:txBody>
      </p:sp>
      <p:pic>
        <p:nvPicPr>
          <p:cNvPr id="23" name="Google Shape;99;p16"/>
          <p:cNvPicPr preferRelativeResize="0"/>
          <p:nvPr/>
        </p:nvPicPr>
        <p:blipFill rotWithShape="1">
          <a:blip r:embed="rId7">
            <a:alphaModFix/>
          </a:blip>
          <a:srcRect l="6300" t="58584" r="52463" b="6638"/>
          <a:stretch/>
        </p:blipFill>
        <p:spPr>
          <a:xfrm>
            <a:off x="39610" y="2855757"/>
            <a:ext cx="3874132" cy="2787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67;p14">
            <a:extLst>
              <a:ext uri="{FF2B5EF4-FFF2-40B4-BE49-F238E27FC236}">
                <a16:creationId xmlns:a16="http://schemas.microsoft.com/office/drawing/2014/main" xmlns="" id="{2D1613E8-4D78-4E12-A2F9-0E63DCF4BFB2}"/>
              </a:ext>
            </a:extLst>
          </p:cNvPr>
          <p:cNvSpPr txBox="1"/>
          <p:nvPr/>
        </p:nvSpPr>
        <p:spPr>
          <a:xfrm>
            <a:off x="4169767" y="1376382"/>
            <a:ext cx="2757653" cy="811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s-AR" sz="2400" b="1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Fast</a:t>
            </a:r>
            <a:r>
              <a:rPr lang="es-AR" sz="2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 | Short </a:t>
            </a:r>
            <a:endParaRPr sz="24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pic>
        <p:nvPicPr>
          <p:cNvPr id="35" name="cell_Int0s_30pc_488_50pc_561_5-3">
            <a:hlinkClick r:id="" action="ppaction://media"/>
            <a:extLst>
              <a:ext uri="{FF2B5EF4-FFF2-40B4-BE49-F238E27FC236}">
                <a16:creationId xmlns:a16="http://schemas.microsoft.com/office/drawing/2014/main" xmlns="" id="{77325875-DF45-4FC5-8687-BFE03B57E7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977801" y="2136313"/>
            <a:ext cx="3141586" cy="4416487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EFC933F1-B01E-41D5-9269-F2ECEB0D58E4}"/>
              </a:ext>
            </a:extLst>
          </p:cNvPr>
          <p:cNvCxnSpPr/>
          <p:nvPr/>
        </p:nvCxnSpPr>
        <p:spPr>
          <a:xfrm flipH="1">
            <a:off x="5698652" y="3066652"/>
            <a:ext cx="104775" cy="95250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27" name="cell_Int5s_30pc_488_50pc_561_5-3">
            <a:hlinkClick r:id="" action="ppaction://media"/>
            <a:extLst>
              <a:ext uri="{FF2B5EF4-FFF2-40B4-BE49-F238E27FC236}">
                <a16:creationId xmlns="" xmlns:a16="http://schemas.microsoft.com/office/drawing/2014/main" id="{0AEB212C-6B1E-4752-9AD4-F8332FB222E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171523" y="2136313"/>
            <a:ext cx="5014553" cy="4416487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="" xmlns:a16="http://schemas.microsoft.com/office/drawing/2014/main" id="{EF5592ED-043F-4B60-8400-D979A42DCC64}"/>
              </a:ext>
            </a:extLst>
          </p:cNvPr>
          <p:cNvCxnSpPr>
            <a:cxnSpLocks/>
          </p:cNvCxnSpPr>
          <p:nvPr/>
        </p:nvCxnSpPr>
        <p:spPr>
          <a:xfrm>
            <a:off x="10658763" y="6373293"/>
            <a:ext cx="14472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="" xmlns:a16="http://schemas.microsoft.com/office/drawing/2014/main" id="{BADE982E-F4DF-44A6-88A7-18FA898A19BB}"/>
              </a:ext>
            </a:extLst>
          </p:cNvPr>
          <p:cNvCxnSpPr/>
          <p:nvPr/>
        </p:nvCxnSpPr>
        <p:spPr>
          <a:xfrm flipH="1">
            <a:off x="9439563" y="3117453"/>
            <a:ext cx="104775" cy="95250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="" xmlns:a16="http://schemas.microsoft.com/office/drawing/2014/main" id="{2618AF92-CD67-488D-A743-DE284835FFDB}"/>
              </a:ext>
            </a:extLst>
          </p:cNvPr>
          <p:cNvCxnSpPr>
            <a:cxnSpLocks/>
          </p:cNvCxnSpPr>
          <p:nvPr/>
        </p:nvCxnSpPr>
        <p:spPr>
          <a:xfrm rot="15000000" flipH="1">
            <a:off x="8327518" y="4861772"/>
            <a:ext cx="104775" cy="95250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="" xmlns:a16="http://schemas.microsoft.com/office/drawing/2014/main" id="{B68FBA6C-3AF8-47B9-A766-CB6AA596C1B0}"/>
              </a:ext>
            </a:extLst>
          </p:cNvPr>
          <p:cNvCxnSpPr>
            <a:cxnSpLocks/>
          </p:cNvCxnSpPr>
          <p:nvPr/>
        </p:nvCxnSpPr>
        <p:spPr>
          <a:xfrm rot="13200000" flipH="1">
            <a:off x="8018058" y="4296930"/>
            <a:ext cx="104775" cy="95250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="" xmlns:a16="http://schemas.microsoft.com/office/drawing/2014/main" id="{C210F444-6946-47A6-B8E3-766B5652645C}"/>
              </a:ext>
            </a:extLst>
          </p:cNvPr>
          <p:cNvCxnSpPr>
            <a:cxnSpLocks/>
          </p:cNvCxnSpPr>
          <p:nvPr/>
        </p:nvCxnSpPr>
        <p:spPr>
          <a:xfrm rot="10800000" flipH="1">
            <a:off x="8906163" y="5841603"/>
            <a:ext cx="104775" cy="95250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="" xmlns:a16="http://schemas.microsoft.com/office/drawing/2014/main" id="{CC950409-DF06-4201-AEE0-E6726C5D18B8}"/>
              </a:ext>
            </a:extLst>
          </p:cNvPr>
          <p:cNvCxnSpPr>
            <a:cxnSpLocks/>
          </p:cNvCxnSpPr>
          <p:nvPr/>
        </p:nvCxnSpPr>
        <p:spPr>
          <a:xfrm rot="7800000" flipH="1">
            <a:off x="8088213" y="5643130"/>
            <a:ext cx="104775" cy="95250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="" xmlns:a16="http://schemas.microsoft.com/office/drawing/2014/main" id="{55BF7C6C-397B-4FFB-87F9-A51CE82046A9}"/>
              </a:ext>
            </a:extLst>
          </p:cNvPr>
          <p:cNvCxnSpPr>
            <a:cxnSpLocks/>
          </p:cNvCxnSpPr>
          <p:nvPr/>
        </p:nvCxnSpPr>
        <p:spPr>
          <a:xfrm rot="13800000" flipH="1" flipV="1">
            <a:off x="8529018" y="3716115"/>
            <a:ext cx="104775" cy="95250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="" xmlns:a16="http://schemas.microsoft.com/office/drawing/2014/main" id="{B78A2797-9AF8-4C42-B1FA-3EBBC321ED3E}"/>
              </a:ext>
            </a:extLst>
          </p:cNvPr>
          <p:cNvCxnSpPr>
            <a:cxnSpLocks/>
          </p:cNvCxnSpPr>
          <p:nvPr/>
        </p:nvCxnSpPr>
        <p:spPr>
          <a:xfrm rot="15000000" flipH="1">
            <a:off x="8396191" y="2711948"/>
            <a:ext cx="104775" cy="95250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="" xmlns:a16="http://schemas.microsoft.com/office/drawing/2014/main" id="{B1BE89A0-8D66-469E-A5A9-A7733A577922}"/>
              </a:ext>
            </a:extLst>
          </p:cNvPr>
          <p:cNvCxnSpPr>
            <a:cxnSpLocks/>
          </p:cNvCxnSpPr>
          <p:nvPr/>
        </p:nvCxnSpPr>
        <p:spPr>
          <a:xfrm rot="15000000" flipH="1">
            <a:off x="9443940" y="4537923"/>
            <a:ext cx="104775" cy="95250"/>
          </a:xfrm>
          <a:prstGeom prst="straightConnector1">
            <a:avLst/>
          </a:prstGeom>
          <a:ln w="127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9" repeatCount="indefinite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video>
              <p:cMediaNode vol="80000">
                <p:cTn id="40" repeatCount="indefinite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  <p:bldLst>
      <p:bldP spid="18" grpId="0"/>
      <p:bldP spid="2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DC0AAB74-6CDE-4754-9A7A-61A47E8E4E2B}"/>
              </a:ext>
            </a:extLst>
          </p:cNvPr>
          <p:cNvSpPr txBox="1"/>
          <p:nvPr/>
        </p:nvSpPr>
        <p:spPr>
          <a:xfrm>
            <a:off x="8916650" y="3357841"/>
            <a:ext cx="1838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Ground truth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7562313" y="3020254"/>
            <a:ext cx="1354337" cy="1313241"/>
            <a:chOff x="356033" y="4876799"/>
            <a:chExt cx="1948254" cy="1889137"/>
          </a:xfrm>
        </p:grpSpPr>
        <p:pic>
          <p:nvPicPr>
            <p:cNvPr id="137" name="Picture 136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xmlns="" id="{D34700DC-EA17-42E9-B9B5-7C782741DD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711" r="51677"/>
            <a:stretch/>
          </p:blipFill>
          <p:spPr>
            <a:xfrm>
              <a:off x="356033" y="4876799"/>
              <a:ext cx="1948254" cy="1889137"/>
            </a:xfrm>
            <a:prstGeom prst="rect">
              <a:avLst/>
            </a:prstGeom>
          </p:spPr>
        </p:pic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xmlns="" id="{0123D997-CE69-4645-9C91-87D8B7E41246}"/>
                </a:ext>
              </a:extLst>
            </p:cNvPr>
            <p:cNvSpPr/>
            <p:nvPr/>
          </p:nvSpPr>
          <p:spPr>
            <a:xfrm>
              <a:off x="948873" y="4936453"/>
              <a:ext cx="911225" cy="216694"/>
            </a:xfrm>
            <a:prstGeom prst="rect">
              <a:avLst/>
            </a:prstGeom>
            <a:solidFill>
              <a:srgbClr val="272D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7574269" y="4419387"/>
            <a:ext cx="2440392" cy="1308180"/>
            <a:chOff x="7574269" y="2626519"/>
            <a:chExt cx="2440392" cy="1308180"/>
          </a:xfrm>
        </p:grpSpPr>
        <p:grpSp>
          <p:nvGrpSpPr>
            <p:cNvPr id="48" name="Group 47"/>
            <p:cNvGrpSpPr/>
            <p:nvPr/>
          </p:nvGrpSpPr>
          <p:grpSpPr>
            <a:xfrm>
              <a:off x="7574269" y="2626519"/>
              <a:ext cx="1342381" cy="1308180"/>
              <a:chOff x="2450592" y="4876798"/>
              <a:chExt cx="1938527" cy="1889137"/>
            </a:xfrm>
          </p:grpSpPr>
          <p:pic>
            <p:nvPicPr>
              <p:cNvPr id="141" name="Picture 140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xmlns="" id="{D34700DC-EA17-42E9-B9B5-7C782741DD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023" t="11711" r="-106"/>
              <a:stretch/>
            </p:blipFill>
            <p:spPr>
              <a:xfrm>
                <a:off x="2450592" y="4876798"/>
                <a:ext cx="1938527" cy="1889137"/>
              </a:xfrm>
              <a:prstGeom prst="rect">
                <a:avLst/>
              </a:prstGeom>
            </p:spPr>
          </p:pic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xmlns="" id="{B145A435-4858-46AA-B54C-60BDF80E7536}"/>
                  </a:ext>
                </a:extLst>
              </p:cNvPr>
              <p:cNvSpPr/>
              <p:nvPr/>
            </p:nvSpPr>
            <p:spPr>
              <a:xfrm>
                <a:off x="2663373" y="5429757"/>
                <a:ext cx="911225" cy="216694"/>
              </a:xfrm>
              <a:prstGeom prst="rect">
                <a:avLst/>
              </a:prstGeom>
              <a:solidFill>
                <a:srgbClr val="272D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xmlns="" id="{95181881-8404-4557-A89A-9FF91673A03C}"/>
                  </a:ext>
                </a:extLst>
              </p:cNvPr>
              <p:cNvSpPr/>
              <p:nvPr/>
            </p:nvSpPr>
            <p:spPr>
              <a:xfrm>
                <a:off x="3025323" y="6060881"/>
                <a:ext cx="911225" cy="232884"/>
              </a:xfrm>
              <a:prstGeom prst="rect">
                <a:avLst/>
              </a:prstGeom>
              <a:solidFill>
                <a:srgbClr val="272D6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xmlns="" id="{DC0AAB74-6CDE-4754-9A7A-61A47E8E4E2B}"/>
                </a:ext>
              </a:extLst>
            </p:cNvPr>
            <p:cNvSpPr txBox="1"/>
            <p:nvPr/>
          </p:nvSpPr>
          <p:spPr>
            <a:xfrm>
              <a:off x="8916649" y="2978976"/>
              <a:ext cx="10980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AR" sz="2400" dirty="0" smtClean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Output</a:t>
              </a:r>
              <a:endPara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81" name="Group 2">
            <a:extLst>
              <a:ext uri="{FF2B5EF4-FFF2-40B4-BE49-F238E27FC236}">
                <a16:creationId xmlns:a16="http://schemas.microsoft.com/office/drawing/2014/main" xmlns="" id="{F744E11C-2A00-47B8-A6F2-0F1768974E32}"/>
              </a:ext>
            </a:extLst>
          </p:cNvPr>
          <p:cNvGrpSpPr/>
          <p:nvPr/>
        </p:nvGrpSpPr>
        <p:grpSpPr>
          <a:xfrm>
            <a:off x="4014088" y="2342728"/>
            <a:ext cx="3666751" cy="2624097"/>
            <a:chOff x="6813061" y="1282963"/>
            <a:chExt cx="1956369" cy="1400068"/>
          </a:xfrm>
        </p:grpSpPr>
        <p:grpSp>
          <p:nvGrpSpPr>
            <p:cNvPr id="84" name="Group 5">
              <a:extLst>
                <a:ext uri="{FF2B5EF4-FFF2-40B4-BE49-F238E27FC236}">
                  <a16:creationId xmlns:a16="http://schemas.microsoft.com/office/drawing/2014/main" xmlns="" id="{447470D3-6A3D-495A-B377-CFBFF326E654}"/>
                </a:ext>
              </a:extLst>
            </p:cNvPr>
            <p:cNvGrpSpPr/>
            <p:nvPr/>
          </p:nvGrpSpPr>
          <p:grpSpPr>
            <a:xfrm>
              <a:off x="6813061" y="1282963"/>
              <a:ext cx="1956369" cy="1400068"/>
              <a:chOff x="6390422" y="679940"/>
              <a:chExt cx="2556884" cy="1829822"/>
            </a:xfrm>
            <a:solidFill>
              <a:schemeClr val="bg2"/>
            </a:solidFill>
          </p:grpSpPr>
          <p:pic>
            <p:nvPicPr>
              <p:cNvPr id="86" name="Picture 7">
                <a:extLst>
                  <a:ext uri="{FF2B5EF4-FFF2-40B4-BE49-F238E27FC236}">
                    <a16:creationId xmlns:a16="http://schemas.microsoft.com/office/drawing/2014/main" xmlns="" id="{AF4991A6-552B-4FED-926B-788EEDDBF0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4635"/>
              <a:stretch/>
            </p:blipFill>
            <p:spPr>
              <a:xfrm>
                <a:off x="6390422" y="679940"/>
                <a:ext cx="1320154" cy="1335276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  <a:scene3d>
                <a:camera prst="isometricRightUp"/>
                <a:lightRig rig="threePt" dir="t"/>
              </a:scene3d>
            </p:spPr>
          </p:pic>
          <p:sp>
            <p:nvSpPr>
              <p:cNvPr id="87" name="Rectangle 8">
                <a:extLst>
                  <a:ext uri="{FF2B5EF4-FFF2-40B4-BE49-F238E27FC236}">
                    <a16:creationId xmlns:a16="http://schemas.microsoft.com/office/drawing/2014/main" xmlns="" id="{8BA0EEC1-83D8-4132-8207-1759EA4833AB}"/>
                  </a:ext>
                </a:extLst>
              </p:cNvPr>
              <p:cNvSpPr/>
              <p:nvPr/>
            </p:nvSpPr>
            <p:spPr>
              <a:xfrm>
                <a:off x="6602125" y="749953"/>
                <a:ext cx="1321202" cy="13356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8" name="Rectangle 9">
                <a:extLst>
                  <a:ext uri="{FF2B5EF4-FFF2-40B4-BE49-F238E27FC236}">
                    <a16:creationId xmlns:a16="http://schemas.microsoft.com/office/drawing/2014/main" xmlns="" id="{1FFBCBD4-5F4F-4C89-8237-5A181C354B26}"/>
                  </a:ext>
                </a:extLst>
              </p:cNvPr>
              <p:cNvSpPr/>
              <p:nvPr/>
            </p:nvSpPr>
            <p:spPr>
              <a:xfrm>
                <a:off x="6632858" y="763581"/>
                <a:ext cx="1321202" cy="13356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9" name="Rectangle 10">
                <a:extLst>
                  <a:ext uri="{FF2B5EF4-FFF2-40B4-BE49-F238E27FC236}">
                    <a16:creationId xmlns:a16="http://schemas.microsoft.com/office/drawing/2014/main" xmlns="" id="{19B72AFF-D5A9-449D-8307-AB349AAA5D2C}"/>
                  </a:ext>
                </a:extLst>
              </p:cNvPr>
              <p:cNvSpPr/>
              <p:nvPr/>
            </p:nvSpPr>
            <p:spPr>
              <a:xfrm>
                <a:off x="6670416" y="782097"/>
                <a:ext cx="1321202" cy="13356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0" name="Rectangle 11">
                <a:extLst>
                  <a:ext uri="{FF2B5EF4-FFF2-40B4-BE49-F238E27FC236}">
                    <a16:creationId xmlns:a16="http://schemas.microsoft.com/office/drawing/2014/main" xmlns="" id="{7592EEED-312B-4581-AFC9-AA1460D4D29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56181" y="111673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1" name="Rectangle 12">
                <a:extLst>
                  <a:ext uri="{FF2B5EF4-FFF2-40B4-BE49-F238E27FC236}">
                    <a16:creationId xmlns:a16="http://schemas.microsoft.com/office/drawing/2014/main" xmlns="" id="{291CB8AC-8E86-4C6C-A626-57519075E81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100210" y="113864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2" name="Rectangle 13">
                <a:extLst>
                  <a:ext uri="{FF2B5EF4-FFF2-40B4-BE49-F238E27FC236}">
                    <a16:creationId xmlns:a16="http://schemas.microsoft.com/office/drawing/2014/main" xmlns="" id="{D42C06CC-A325-4345-A9AC-9005E06339A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144239" y="1165566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4" name="Rectangle 14">
                <a:extLst>
                  <a:ext uri="{FF2B5EF4-FFF2-40B4-BE49-F238E27FC236}">
                    <a16:creationId xmlns:a16="http://schemas.microsoft.com/office/drawing/2014/main" xmlns="" id="{377A40FB-2A47-4F41-AE53-6275163C38D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188345" y="119418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0" name="Rectangle 15">
                <a:extLst>
                  <a:ext uri="{FF2B5EF4-FFF2-40B4-BE49-F238E27FC236}">
                    <a16:creationId xmlns:a16="http://schemas.microsoft.com/office/drawing/2014/main" xmlns="" id="{1F7EA5CA-AD3D-42A7-A19D-91416EC01E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232451" y="122935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1" name="Rectangle 16">
                <a:extLst>
                  <a:ext uri="{FF2B5EF4-FFF2-40B4-BE49-F238E27FC236}">
                    <a16:creationId xmlns:a16="http://schemas.microsoft.com/office/drawing/2014/main" xmlns="" id="{9937C1B7-D049-4BE3-9246-6F10BA8B80D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270162" y="1251665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2" name="Rectangle 17">
                <a:extLst>
                  <a:ext uri="{FF2B5EF4-FFF2-40B4-BE49-F238E27FC236}">
                    <a16:creationId xmlns:a16="http://schemas.microsoft.com/office/drawing/2014/main" xmlns="" id="{93C8DF93-0F93-496A-9CA5-997CEFA2EA7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57499" y="1413311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3" name="Rectangle 18">
                <a:extLst>
                  <a:ext uri="{FF2B5EF4-FFF2-40B4-BE49-F238E27FC236}">
                    <a16:creationId xmlns:a16="http://schemas.microsoft.com/office/drawing/2014/main" xmlns="" id="{B4751E07-0A83-4845-AADC-1054F2B70A2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93922" y="1436251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4" name="Rectangle 19">
                <a:extLst>
                  <a:ext uri="{FF2B5EF4-FFF2-40B4-BE49-F238E27FC236}">
                    <a16:creationId xmlns:a16="http://schemas.microsoft.com/office/drawing/2014/main" xmlns="" id="{7A6E3BF1-E04F-433E-A6D9-25A474A9683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30292" y="1453018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5" name="Rectangle 20">
                <a:extLst>
                  <a:ext uri="{FF2B5EF4-FFF2-40B4-BE49-F238E27FC236}">
                    <a16:creationId xmlns:a16="http://schemas.microsoft.com/office/drawing/2014/main" xmlns="" id="{567C50BC-FFCC-4CCB-AD02-828FCB3964C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66717" y="1475959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6" name="Rectangle 21">
                <a:extLst>
                  <a:ext uri="{FF2B5EF4-FFF2-40B4-BE49-F238E27FC236}">
                    <a16:creationId xmlns:a16="http://schemas.microsoft.com/office/drawing/2014/main" xmlns="" id="{80F9CEC2-99F1-42C4-A2B4-A36DA3F4A1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04922" y="1498640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7" name="Rectangle 22">
                <a:extLst>
                  <a:ext uri="{FF2B5EF4-FFF2-40B4-BE49-F238E27FC236}">
                    <a16:creationId xmlns:a16="http://schemas.microsoft.com/office/drawing/2014/main" xmlns="" id="{946871BD-4D26-4C4A-B90F-ED7B952A11F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41347" y="1521581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8" name="Rectangle 23">
                <a:extLst>
                  <a:ext uri="{FF2B5EF4-FFF2-40B4-BE49-F238E27FC236}">
                    <a16:creationId xmlns:a16="http://schemas.microsoft.com/office/drawing/2014/main" xmlns="" id="{C686028E-7D6E-4ADA-B1F1-FCB2D8F7655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77719" y="1538347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9" name="Rectangle 24">
                <a:extLst>
                  <a:ext uri="{FF2B5EF4-FFF2-40B4-BE49-F238E27FC236}">
                    <a16:creationId xmlns:a16="http://schemas.microsoft.com/office/drawing/2014/main" xmlns="" id="{98CB70C7-B348-4A03-ABC2-87AADAF44B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14144" y="1561288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0" name="Rectangle 25">
                <a:extLst>
                  <a:ext uri="{FF2B5EF4-FFF2-40B4-BE49-F238E27FC236}">
                    <a16:creationId xmlns:a16="http://schemas.microsoft.com/office/drawing/2014/main" xmlns="" id="{68156B53-1CE8-4355-9842-C44B3EF4B28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56334" y="1579691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1" name="Rectangle 26">
                <a:extLst>
                  <a:ext uri="{FF2B5EF4-FFF2-40B4-BE49-F238E27FC236}">
                    <a16:creationId xmlns:a16="http://schemas.microsoft.com/office/drawing/2014/main" xmlns="" id="{075CE4BD-5868-4766-A5CB-3AD99817C89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92758" y="1602632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2" name="Rectangle 27">
                <a:extLst>
                  <a:ext uri="{FF2B5EF4-FFF2-40B4-BE49-F238E27FC236}">
                    <a16:creationId xmlns:a16="http://schemas.microsoft.com/office/drawing/2014/main" xmlns="" id="{F639B211-0221-471B-90B6-BFC5B8108D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829131" y="1619399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3" name="Rectangle 28">
                <a:extLst>
                  <a:ext uri="{FF2B5EF4-FFF2-40B4-BE49-F238E27FC236}">
                    <a16:creationId xmlns:a16="http://schemas.microsoft.com/office/drawing/2014/main" xmlns="" id="{E31E17C5-2E18-4B02-A985-AC6AD1B198C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865556" y="1642339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4" name="Rectangle 29">
                <a:extLst>
                  <a:ext uri="{FF2B5EF4-FFF2-40B4-BE49-F238E27FC236}">
                    <a16:creationId xmlns:a16="http://schemas.microsoft.com/office/drawing/2014/main" xmlns="" id="{58EC1A11-2E4E-4438-84CC-E0D28795B6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05616" y="1376783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5" name="Rectangle 30">
                <a:extLst>
                  <a:ext uri="{FF2B5EF4-FFF2-40B4-BE49-F238E27FC236}">
                    <a16:creationId xmlns:a16="http://schemas.microsoft.com/office/drawing/2014/main" xmlns="" id="{BF0D2BEE-6E4C-4461-A182-85F5995CB8B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49646" y="139869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6" name="Rectangle 31">
                <a:extLst>
                  <a:ext uri="{FF2B5EF4-FFF2-40B4-BE49-F238E27FC236}">
                    <a16:creationId xmlns:a16="http://schemas.microsoft.com/office/drawing/2014/main" xmlns="" id="{0C880683-3EE0-4E96-87FC-662FE3308A8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93676" y="1425615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7" name="Rectangle 32">
                <a:extLst>
                  <a:ext uri="{FF2B5EF4-FFF2-40B4-BE49-F238E27FC236}">
                    <a16:creationId xmlns:a16="http://schemas.microsoft.com/office/drawing/2014/main" xmlns="" id="{0B23AD84-117D-4607-9601-5C47AEE4A5B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37783" y="145423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8" name="Rectangle 33">
                <a:extLst>
                  <a:ext uri="{FF2B5EF4-FFF2-40B4-BE49-F238E27FC236}">
                    <a16:creationId xmlns:a16="http://schemas.microsoft.com/office/drawing/2014/main" xmlns="" id="{E4BCAF53-7FE7-492E-BAAF-7F2614CCC97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81890" y="148940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19" name="Rectangle 34">
                <a:extLst>
                  <a:ext uri="{FF2B5EF4-FFF2-40B4-BE49-F238E27FC236}">
                    <a16:creationId xmlns:a16="http://schemas.microsoft.com/office/drawing/2014/main" xmlns="" id="{8DD8CBB7-F1D1-44AE-B7D1-1D17999584C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819599" y="151171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0" name="Rectangle 35">
                <a:extLst>
                  <a:ext uri="{FF2B5EF4-FFF2-40B4-BE49-F238E27FC236}">
                    <a16:creationId xmlns:a16="http://schemas.microsoft.com/office/drawing/2014/main" xmlns="" id="{4D2DBEBC-62DA-4FD3-9220-E0A57CC8F9E2}"/>
                  </a:ext>
                </a:extLst>
              </p:cNvPr>
              <p:cNvSpPr/>
              <p:nvPr/>
            </p:nvSpPr>
            <p:spPr>
              <a:xfrm>
                <a:off x="7552636" y="1142020"/>
                <a:ext cx="1321201" cy="13356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21" name="Rectangle 36">
                <a:extLst>
                  <a:ext uri="{FF2B5EF4-FFF2-40B4-BE49-F238E27FC236}">
                    <a16:creationId xmlns:a16="http://schemas.microsoft.com/office/drawing/2014/main" xmlns="" id="{4C509070-F30D-4347-81DE-D13D14CB4CB2}"/>
                  </a:ext>
                </a:extLst>
              </p:cNvPr>
              <p:cNvSpPr/>
              <p:nvPr/>
            </p:nvSpPr>
            <p:spPr>
              <a:xfrm>
                <a:off x="7583368" y="1155646"/>
                <a:ext cx="1321201" cy="13356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22" name="Group 37">
                <a:extLst>
                  <a:ext uri="{FF2B5EF4-FFF2-40B4-BE49-F238E27FC236}">
                    <a16:creationId xmlns:a16="http://schemas.microsoft.com/office/drawing/2014/main" xmlns="" id="{A56AA161-7EAA-4082-AC77-7697C4C1B0AB}"/>
                  </a:ext>
                </a:extLst>
              </p:cNvPr>
              <p:cNvGrpSpPr/>
              <p:nvPr/>
            </p:nvGrpSpPr>
            <p:grpSpPr>
              <a:xfrm>
                <a:off x="7626105" y="1174162"/>
                <a:ext cx="1321201" cy="1335600"/>
                <a:chOff x="7620924" y="1174162"/>
                <a:chExt cx="1321200" cy="1335600"/>
              </a:xfrm>
              <a:grpFill/>
              <a:scene3d>
                <a:camera prst="isometricRightUp"/>
                <a:lightRig rig="threePt" dir="t"/>
              </a:scene3d>
            </p:grpSpPr>
            <p:sp>
              <p:nvSpPr>
                <p:cNvPr id="123" name="Rectangle 38">
                  <a:extLst>
                    <a:ext uri="{FF2B5EF4-FFF2-40B4-BE49-F238E27FC236}">
                      <a16:creationId xmlns:a16="http://schemas.microsoft.com/office/drawing/2014/main" xmlns="" id="{59392EF8-3D0F-413D-AA17-5BD19AED5227}"/>
                    </a:ext>
                  </a:extLst>
                </p:cNvPr>
                <p:cNvSpPr/>
                <p:nvPr/>
              </p:nvSpPr>
              <p:spPr>
                <a:xfrm>
                  <a:off x="7620924" y="1174162"/>
                  <a:ext cx="1321200" cy="13356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 sz="24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4" name="Oval 39">
                  <a:extLst>
                    <a:ext uri="{FF2B5EF4-FFF2-40B4-BE49-F238E27FC236}">
                      <a16:creationId xmlns:a16="http://schemas.microsoft.com/office/drawing/2014/main" xmlns="" id="{DE210BB6-59B6-4121-8D0E-116DCE522BA6}"/>
                    </a:ext>
                  </a:extLst>
                </p:cNvPr>
                <p:cNvSpPr/>
                <p:nvPr/>
              </p:nvSpPr>
              <p:spPr>
                <a:xfrm>
                  <a:off x="8098327" y="1743217"/>
                  <a:ext cx="333468" cy="33346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 sz="24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85" name="Oval 6">
              <a:extLst>
                <a:ext uri="{FF2B5EF4-FFF2-40B4-BE49-F238E27FC236}">
                  <a16:creationId xmlns:a16="http://schemas.microsoft.com/office/drawing/2014/main" xmlns="" id="{5857B1EB-CBC4-4C6F-98CD-EA765D29F8E9}"/>
                </a:ext>
              </a:extLst>
            </p:cNvPr>
            <p:cNvSpPr/>
            <p:nvPr/>
          </p:nvSpPr>
          <p:spPr>
            <a:xfrm>
              <a:off x="8200736" y="2085005"/>
              <a:ext cx="176423" cy="176423"/>
            </a:xfrm>
            <a:prstGeom prst="ellipse">
              <a:avLst/>
            </a:prstGeom>
            <a:gradFill flip="none" rotWithShape="1">
              <a:gsLst>
                <a:gs pos="0">
                  <a:srgbClr val="FF0000"/>
                </a:gs>
                <a:gs pos="20000">
                  <a:srgbClr val="FFC000">
                    <a:alpha val="75000"/>
                  </a:srgbClr>
                </a:gs>
                <a:gs pos="80000">
                  <a:srgbClr val="E2DFDF">
                    <a:alpha val="0"/>
                  </a:srgbClr>
                </a:gs>
                <a:gs pos="60000">
                  <a:srgbClr val="0070C0">
                    <a:alpha val="25000"/>
                  </a:srgbClr>
                </a:gs>
                <a:gs pos="40000">
                  <a:srgbClr val="00B050">
                    <a:alpha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2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" name="Grupo 2">
            <a:extLst>
              <a:ext uri="{FF2B5EF4-FFF2-40B4-BE49-F238E27FC236}">
                <a16:creationId xmlns:a16="http://schemas.microsoft.com/office/drawing/2014/main" xmlns="" id="{605CB3DB-57FA-4BFD-B8B4-D40D8E4C676B}"/>
              </a:ext>
            </a:extLst>
          </p:cNvPr>
          <p:cNvGrpSpPr/>
          <p:nvPr/>
        </p:nvGrpSpPr>
        <p:grpSpPr>
          <a:xfrm>
            <a:off x="1846525" y="2253746"/>
            <a:ext cx="2167563" cy="1315431"/>
            <a:chOff x="5115293" y="723693"/>
            <a:chExt cx="3013491" cy="1828800"/>
          </a:xfrm>
        </p:grpSpPr>
        <p:pic>
          <p:nvPicPr>
            <p:cNvPr id="28" name="Picture 4">
              <a:extLst>
                <a:ext uri="{FF2B5EF4-FFF2-40B4-BE49-F238E27FC236}">
                  <a16:creationId xmlns:a16="http://schemas.microsoft.com/office/drawing/2014/main" xmlns="" id="{0C5A870D-58DE-4448-AE4D-4304C179FA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964" t="4394" r="15948" b="5684"/>
            <a:stretch/>
          </p:blipFill>
          <p:spPr>
            <a:xfrm>
              <a:off x="6291857" y="723693"/>
              <a:ext cx="1836927" cy="1828800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DC0AAB74-6CDE-4754-9A7A-61A47E8E4E2B}"/>
                </a:ext>
              </a:extLst>
            </p:cNvPr>
            <p:cNvSpPr txBox="1"/>
            <p:nvPr/>
          </p:nvSpPr>
          <p:spPr>
            <a:xfrm>
              <a:off x="5115293" y="1381952"/>
              <a:ext cx="782587" cy="461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Mito</a:t>
              </a: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xmlns="" id="{B8524337-9A97-4BA1-8BE0-E52B05EFCEE4}"/>
              </a:ext>
            </a:extLst>
          </p:cNvPr>
          <p:cNvGrpSpPr/>
          <p:nvPr/>
        </p:nvGrpSpPr>
        <p:grpSpPr>
          <a:xfrm>
            <a:off x="1834996" y="3654777"/>
            <a:ext cx="2194912" cy="1315431"/>
            <a:chOff x="5084196" y="2697480"/>
            <a:chExt cx="3051513" cy="1828800"/>
          </a:xfrm>
        </p:grpSpPr>
        <p:pic>
          <p:nvPicPr>
            <p:cNvPr id="29" name="Picture 16">
              <a:extLst>
                <a:ext uri="{FF2B5EF4-FFF2-40B4-BE49-F238E27FC236}">
                  <a16:creationId xmlns:a16="http://schemas.microsoft.com/office/drawing/2014/main" xmlns="" id="{308F8586-BB7D-478E-9551-419E1BCB41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631" t="4529" r="16947" b="3773"/>
            <a:stretch/>
          </p:blipFill>
          <p:spPr>
            <a:xfrm>
              <a:off x="6291857" y="2697480"/>
              <a:ext cx="1843852" cy="182880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633F20E4-EC60-435A-BFBE-4655BFC463A8}"/>
                </a:ext>
              </a:extLst>
            </p:cNvPr>
            <p:cNvSpPr txBox="1"/>
            <p:nvPr/>
          </p:nvSpPr>
          <p:spPr>
            <a:xfrm>
              <a:off x="5084196" y="3427214"/>
              <a:ext cx="798617" cy="461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Drp1</a:t>
              </a:r>
            </a:p>
          </p:txBody>
        </p:sp>
      </p:grpSp>
      <p:sp>
        <p:nvSpPr>
          <p:cNvPr id="60" name="TextBox 5">
            <a:extLst>
              <a:ext uri="{FF2B5EF4-FFF2-40B4-BE49-F238E27FC236}">
                <a16:creationId xmlns:a16="http://schemas.microsoft.com/office/drawing/2014/main" xmlns="" id="{5B9E9F9A-4E44-400B-AE32-3BCE7B4FE328}"/>
              </a:ext>
            </a:extLst>
          </p:cNvPr>
          <p:cNvSpPr txBox="1"/>
          <p:nvPr/>
        </p:nvSpPr>
        <p:spPr>
          <a:xfrm>
            <a:off x="8272755" y="6560546"/>
            <a:ext cx="2026517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333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Prepared by Dora </a:t>
            </a:r>
            <a:r>
              <a:rPr lang="en-GB" sz="1333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Mahecic</a:t>
            </a:r>
            <a:endParaRPr lang="en-GB" sz="1333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Google Shape;73;p14"/>
          <p:cNvSpPr txBox="1">
            <a:spLocks/>
          </p:cNvSpPr>
          <p:nvPr/>
        </p:nvSpPr>
        <p:spPr>
          <a:xfrm>
            <a:off x="0" y="0"/>
            <a:ext cx="12192001" cy="1439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>
              <a:buClr>
                <a:srgbClr val="000000"/>
              </a:buClr>
              <a:buSzPts val="1100"/>
              <a:defRPr/>
            </a:pPr>
            <a:r>
              <a:rPr lang="es-AR" sz="4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Detection </a:t>
            </a:r>
            <a:r>
              <a:rPr lang="es-AR" sz="4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</a:t>
            </a:r>
            <a:r>
              <a:rPr lang="es-AR" sz="4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fission</a:t>
            </a:r>
            <a:r>
              <a:rPr lang="es-AR" sz="4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4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sites</a:t>
            </a:r>
            <a:endParaRPr lang="es-AR" sz="4800" dirty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algn="ctr">
              <a:buClr>
                <a:srgbClr val="000000"/>
              </a:buClr>
              <a:buSzPts val="1100"/>
              <a:defRPr/>
            </a:pPr>
            <a:r>
              <a:rPr lang="es-AR" sz="4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currently</a:t>
            </a:r>
            <a:r>
              <a:rPr lang="es-AR" sz="4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4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depends</a:t>
            </a:r>
            <a:r>
              <a:rPr lang="es-AR" sz="4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4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</a:t>
            </a:r>
            <a:r>
              <a:rPr lang="es-AR" sz="4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Drp1 </a:t>
            </a:r>
            <a:r>
              <a:rPr lang="es-AR" sz="4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channel</a:t>
            </a:r>
            <a:endParaRPr lang="en-US" sz="4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xmlns="" id="{DC0AAB74-6CDE-4754-9A7A-61A47E8E4E2B}"/>
              </a:ext>
            </a:extLst>
          </p:cNvPr>
          <p:cNvSpPr txBox="1"/>
          <p:nvPr/>
        </p:nvSpPr>
        <p:spPr>
          <a:xfrm rot="19865310">
            <a:off x="4882871" y="2631923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Encoder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xmlns="" id="{DC0AAB74-6CDE-4754-9A7A-61A47E8E4E2B}"/>
              </a:ext>
            </a:extLst>
          </p:cNvPr>
          <p:cNvSpPr txBox="1"/>
          <p:nvPr/>
        </p:nvSpPr>
        <p:spPr>
          <a:xfrm>
            <a:off x="5304074" y="5603526"/>
            <a:ext cx="11785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U-Net</a:t>
            </a:r>
            <a:endParaRPr lang="en-US" sz="3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832493" y="5456382"/>
            <a:ext cx="249780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32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s-AR" dirty="0"/>
              <a:t>37000 </a:t>
            </a:r>
            <a:r>
              <a:rPr lang="es-AR" dirty="0" smtClean="0"/>
              <a:t>images</a:t>
            </a:r>
          </a:p>
          <a:p>
            <a:r>
              <a:rPr lang="es-AR" dirty="0" smtClean="0"/>
              <a:t>per </a:t>
            </a:r>
            <a:r>
              <a:rPr lang="es-AR" dirty="0" err="1" smtClean="0"/>
              <a:t>channel</a:t>
            </a:r>
            <a:r>
              <a:rPr lang="es-AR" dirty="0" smtClean="0"/>
              <a:t>!</a:t>
            </a:r>
            <a:endParaRPr lang="en-US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5005687" y="2431615"/>
            <a:ext cx="518691" cy="3715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6025540" y="3027387"/>
            <a:ext cx="518691" cy="37159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xmlns="" id="{DC0AAB74-6CDE-4754-9A7A-61A47E8E4E2B}"/>
              </a:ext>
            </a:extLst>
          </p:cNvPr>
          <p:cNvSpPr txBox="1"/>
          <p:nvPr/>
        </p:nvSpPr>
        <p:spPr>
          <a:xfrm rot="19865310">
            <a:off x="6079184" y="3249252"/>
            <a:ext cx="1242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Decoder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Slide Number Placeholder 4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752640" y="4488221"/>
            <a:ext cx="494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s-AR" sz="2400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8132859" y="4807373"/>
            <a:ext cx="219717" cy="134046"/>
          </a:xfrm>
          <a:prstGeom prst="straightConnector1">
            <a:avLst/>
          </a:prstGeom>
          <a:ln w="38100">
            <a:solidFill>
              <a:srgbClr val="DBF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8331943" y="5351794"/>
            <a:ext cx="484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FP</a:t>
            </a:r>
            <a:endParaRPr lang="en-US" sz="24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 flipH="1">
            <a:off x="8574157" y="5233509"/>
            <a:ext cx="44063" cy="21258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66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125" grpId="0"/>
      <p:bldP spid="24" grpId="0"/>
      <p:bldP spid="132" grpId="0"/>
      <p:bldP spid="2" grpId="0"/>
      <p:bldP spid="7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2865658" y="4601930"/>
            <a:ext cx="179109" cy="426117"/>
            <a:chOff x="2555692" y="4456968"/>
            <a:chExt cx="179109" cy="426117"/>
          </a:xfrm>
          <a:solidFill>
            <a:srgbClr val="000000"/>
          </a:solidFill>
        </p:grpSpPr>
        <p:cxnSp>
          <p:nvCxnSpPr>
            <p:cNvPr id="91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50" y="4491066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/>
            <p:cNvSpPr/>
            <p:nvPr/>
          </p:nvSpPr>
          <p:spPr>
            <a:xfrm>
              <a:off x="2555692" y="4456968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2865657" y="4601930"/>
            <a:ext cx="179109" cy="426117"/>
            <a:chOff x="2555692" y="4456968"/>
            <a:chExt cx="179109" cy="426117"/>
          </a:xfrm>
          <a:solidFill>
            <a:schemeClr val="accent1"/>
          </a:solidFill>
        </p:grpSpPr>
        <p:cxnSp>
          <p:nvCxnSpPr>
            <p:cNvPr id="162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50" y="4491066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Oval 162"/>
            <p:cNvSpPr/>
            <p:nvPr/>
          </p:nvSpPr>
          <p:spPr>
            <a:xfrm>
              <a:off x="2555692" y="4456968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6" name="Google Shape;106;p17"/>
          <p:cNvSpPr txBox="1">
            <a:spLocks noGrp="1"/>
          </p:cNvSpPr>
          <p:nvPr>
            <p:ph type="title" idx="4294967295"/>
          </p:nvPr>
        </p:nvSpPr>
        <p:spPr>
          <a:xfrm>
            <a:off x="0" y="-1"/>
            <a:ext cx="12192000" cy="194148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s-AR" sz="4800" dirty="0">
                <a:latin typeface="Calibri"/>
                <a:ea typeface="Calibri"/>
                <a:cs typeface="Calibri"/>
                <a:sym typeface="Calibri"/>
              </a:rPr>
              <a:t>MitoSplit-Net: detection of </a:t>
            </a:r>
            <a:br>
              <a:rPr lang="es-AR" sz="48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s-AR" sz="4800" dirty="0">
                <a:latin typeface="Calibri"/>
                <a:ea typeface="Calibri"/>
                <a:cs typeface="Calibri"/>
                <a:sym typeface="Calibri"/>
              </a:rPr>
              <a:t>mitocondrial divisions</a:t>
            </a:r>
            <a:br>
              <a:rPr lang="es-AR" sz="48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s-AR" sz="4800" dirty="0" err="1">
                <a:latin typeface="Calibri"/>
                <a:ea typeface="Calibri"/>
                <a:cs typeface="Calibri"/>
                <a:sym typeface="Calibri"/>
              </a:rPr>
              <a:t>with</a:t>
            </a:r>
            <a:r>
              <a:rPr lang="es-AR" sz="4800" dirty="0">
                <a:latin typeface="Calibri"/>
                <a:ea typeface="Calibri"/>
                <a:cs typeface="Calibri"/>
                <a:sym typeface="Calibri"/>
              </a:rPr>
              <a:t> neural networks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xmlns="" id="{3994E121-181D-4B85-AEF8-FA566A1A1C43}"/>
              </a:ext>
            </a:extLst>
          </p:cNvPr>
          <p:cNvGrpSpPr/>
          <p:nvPr/>
        </p:nvGrpSpPr>
        <p:grpSpPr>
          <a:xfrm>
            <a:off x="1778267" y="2310884"/>
            <a:ext cx="6786972" cy="1828800"/>
            <a:chOff x="1778267" y="2310884"/>
            <a:chExt cx="6786972" cy="1828800"/>
          </a:xfrm>
        </p:grpSpPr>
        <p:pic>
          <p:nvPicPr>
            <p:cNvPr id="52" name="Picture 4">
              <a:extLst>
                <a:ext uri="{FF2B5EF4-FFF2-40B4-BE49-F238E27FC236}">
                  <a16:creationId xmlns:a16="http://schemas.microsoft.com/office/drawing/2014/main" xmlns="" id="{FD2960B3-1FEF-4041-BCE5-3500AFCE7D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964" t="4394" r="15948" b="5684"/>
            <a:stretch/>
          </p:blipFill>
          <p:spPr>
            <a:xfrm>
              <a:off x="1778267" y="2310884"/>
              <a:ext cx="1836927" cy="1828800"/>
            </a:xfrm>
            <a:prstGeom prst="rect">
              <a:avLst/>
            </a:prstGeom>
          </p:spPr>
        </p:pic>
        <p:grpSp>
          <p:nvGrpSpPr>
            <p:cNvPr id="94" name="Group 1">
              <a:extLst>
                <a:ext uri="{FF2B5EF4-FFF2-40B4-BE49-F238E27FC236}">
                  <a16:creationId xmlns:a16="http://schemas.microsoft.com/office/drawing/2014/main" xmlns="" id="{EE6BF6BF-3BB8-4CAB-969B-2A4BA9AC95C3}"/>
                </a:ext>
              </a:extLst>
            </p:cNvPr>
            <p:cNvGrpSpPr/>
            <p:nvPr/>
          </p:nvGrpSpPr>
          <p:grpSpPr>
            <a:xfrm>
              <a:off x="3611468" y="2405588"/>
              <a:ext cx="4953771" cy="1596664"/>
              <a:chOff x="1282190" y="1911754"/>
              <a:chExt cx="6327070" cy="2039295"/>
            </a:xfrm>
          </p:grpSpPr>
          <p:grpSp>
            <p:nvGrpSpPr>
              <p:cNvPr id="95" name="Group 2">
                <a:extLst>
                  <a:ext uri="{FF2B5EF4-FFF2-40B4-BE49-F238E27FC236}">
                    <a16:creationId xmlns:a16="http://schemas.microsoft.com/office/drawing/2014/main" xmlns="" id="{E7BF92F1-5243-465C-B9F5-5F46FCFC2812}"/>
                  </a:ext>
                </a:extLst>
              </p:cNvPr>
              <p:cNvGrpSpPr/>
              <p:nvPr/>
            </p:nvGrpSpPr>
            <p:grpSpPr>
              <a:xfrm>
                <a:off x="2629035" y="1911754"/>
                <a:ext cx="2803885" cy="2006591"/>
                <a:chOff x="6813061" y="1282963"/>
                <a:chExt cx="1956369" cy="1400068"/>
              </a:xfrm>
            </p:grpSpPr>
            <p:grpSp>
              <p:nvGrpSpPr>
                <p:cNvPr id="98" name="Group 5">
                  <a:extLst>
                    <a:ext uri="{FF2B5EF4-FFF2-40B4-BE49-F238E27FC236}">
                      <a16:creationId xmlns:a16="http://schemas.microsoft.com/office/drawing/2014/main" xmlns="" id="{7B293C4F-5352-421F-9326-FDCF6CAD35AC}"/>
                    </a:ext>
                  </a:extLst>
                </p:cNvPr>
                <p:cNvGrpSpPr/>
                <p:nvPr/>
              </p:nvGrpSpPr>
              <p:grpSpPr>
                <a:xfrm>
                  <a:off x="6813061" y="1282963"/>
                  <a:ext cx="1956369" cy="1400068"/>
                  <a:chOff x="6390422" y="679940"/>
                  <a:chExt cx="2556884" cy="1829822"/>
                </a:xfrm>
                <a:solidFill>
                  <a:schemeClr val="bg2"/>
                </a:solidFill>
              </p:grpSpPr>
              <p:pic>
                <p:nvPicPr>
                  <p:cNvPr id="100" name="Picture 7">
                    <a:extLst>
                      <a:ext uri="{FF2B5EF4-FFF2-40B4-BE49-F238E27FC236}">
                        <a16:creationId xmlns:a16="http://schemas.microsoft.com/office/drawing/2014/main" xmlns="" id="{2551D2CE-100F-4494-B92C-87B07A262D7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t="4635"/>
                  <a:stretch/>
                </p:blipFill>
                <p:spPr>
                  <a:xfrm>
                    <a:off x="6390422" y="679940"/>
                    <a:ext cx="1320154" cy="1335276"/>
                  </a:xfrm>
                  <a:prstGeom prst="rect">
                    <a:avLst/>
                  </a:prstGeom>
                  <a:grpFill/>
                  <a:ln>
                    <a:solidFill>
                      <a:schemeClr val="bg1"/>
                    </a:solidFill>
                  </a:ln>
                  <a:scene3d>
                    <a:camera prst="isometricRightUp"/>
                    <a:lightRig rig="threePt" dir="t"/>
                  </a:scene3d>
                </p:spPr>
              </p:pic>
              <p:sp>
                <p:nvSpPr>
                  <p:cNvPr id="101" name="Rectangle 8">
                    <a:extLst>
                      <a:ext uri="{FF2B5EF4-FFF2-40B4-BE49-F238E27FC236}">
                        <a16:creationId xmlns:a16="http://schemas.microsoft.com/office/drawing/2014/main" xmlns="" id="{0431CF81-ADF4-4E84-83D3-90C1423F4B1A}"/>
                      </a:ext>
                    </a:extLst>
                  </p:cNvPr>
                  <p:cNvSpPr/>
                  <p:nvPr/>
                </p:nvSpPr>
                <p:spPr>
                  <a:xfrm>
                    <a:off x="6602125" y="749953"/>
                    <a:ext cx="1321202" cy="13356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2" name="Rectangle 9">
                    <a:extLst>
                      <a:ext uri="{FF2B5EF4-FFF2-40B4-BE49-F238E27FC236}">
                        <a16:creationId xmlns:a16="http://schemas.microsoft.com/office/drawing/2014/main" xmlns="" id="{EA1584A6-C7DD-44CE-AE76-51968950081E}"/>
                      </a:ext>
                    </a:extLst>
                  </p:cNvPr>
                  <p:cNvSpPr/>
                  <p:nvPr/>
                </p:nvSpPr>
                <p:spPr>
                  <a:xfrm>
                    <a:off x="6632858" y="763581"/>
                    <a:ext cx="1321202" cy="13356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3" name="Rectangle 10">
                    <a:extLst>
                      <a:ext uri="{FF2B5EF4-FFF2-40B4-BE49-F238E27FC236}">
                        <a16:creationId xmlns:a16="http://schemas.microsoft.com/office/drawing/2014/main" xmlns="" id="{314C32AF-BDDF-473F-8F5B-F0E4618A030D}"/>
                      </a:ext>
                    </a:extLst>
                  </p:cNvPr>
                  <p:cNvSpPr/>
                  <p:nvPr/>
                </p:nvSpPr>
                <p:spPr>
                  <a:xfrm>
                    <a:off x="6670416" y="782097"/>
                    <a:ext cx="1321202" cy="13356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7" name="Rectangle 11">
                    <a:extLst>
                      <a:ext uri="{FF2B5EF4-FFF2-40B4-BE49-F238E27FC236}">
                        <a16:creationId xmlns:a16="http://schemas.microsoft.com/office/drawing/2014/main" xmlns="" id="{31D82E9C-05CC-464C-B772-9BB14FA811B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056181" y="1116734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8" name="Rectangle 12">
                    <a:extLst>
                      <a:ext uri="{FF2B5EF4-FFF2-40B4-BE49-F238E27FC236}">
                        <a16:creationId xmlns:a16="http://schemas.microsoft.com/office/drawing/2014/main" xmlns="" id="{7D5CF9C4-AC29-4D91-B398-DDC3AF690EC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100210" y="1138644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09" name="Rectangle 13">
                    <a:extLst>
                      <a:ext uri="{FF2B5EF4-FFF2-40B4-BE49-F238E27FC236}">
                        <a16:creationId xmlns:a16="http://schemas.microsoft.com/office/drawing/2014/main" xmlns="" id="{C0DFFD72-82CE-4260-A3A4-D3158E1E233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144239" y="1165566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0" name="Rectangle 14">
                    <a:extLst>
                      <a:ext uri="{FF2B5EF4-FFF2-40B4-BE49-F238E27FC236}">
                        <a16:creationId xmlns:a16="http://schemas.microsoft.com/office/drawing/2014/main" xmlns="" id="{7D1F906E-E51B-4AB7-B622-613FB5BDD1F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188345" y="1194184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1" name="Rectangle 15">
                    <a:extLst>
                      <a:ext uri="{FF2B5EF4-FFF2-40B4-BE49-F238E27FC236}">
                        <a16:creationId xmlns:a16="http://schemas.microsoft.com/office/drawing/2014/main" xmlns="" id="{1C178230-58B8-430C-AAD1-AA35A326839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32451" y="1229354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2" name="Rectangle 16">
                    <a:extLst>
                      <a:ext uri="{FF2B5EF4-FFF2-40B4-BE49-F238E27FC236}">
                        <a16:creationId xmlns:a16="http://schemas.microsoft.com/office/drawing/2014/main" xmlns="" id="{F5F35C3D-A14C-433D-A226-59D31BFF7D0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270162" y="1251665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3" name="Rectangle 17">
                    <a:extLst>
                      <a:ext uri="{FF2B5EF4-FFF2-40B4-BE49-F238E27FC236}">
                        <a16:creationId xmlns:a16="http://schemas.microsoft.com/office/drawing/2014/main" xmlns="" id="{838FF76D-2D1E-4F47-AFF5-778E2B2D3FB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457499" y="1413311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4" name="Rectangle 18">
                    <a:extLst>
                      <a:ext uri="{FF2B5EF4-FFF2-40B4-BE49-F238E27FC236}">
                        <a16:creationId xmlns:a16="http://schemas.microsoft.com/office/drawing/2014/main" xmlns="" id="{022C5ADB-EC74-433B-8909-60F54EA9854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493922" y="1436251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5" name="Rectangle 19">
                    <a:extLst>
                      <a:ext uri="{FF2B5EF4-FFF2-40B4-BE49-F238E27FC236}">
                        <a16:creationId xmlns:a16="http://schemas.microsoft.com/office/drawing/2014/main" xmlns="" id="{AE00BDCA-FBE3-4693-8EB6-9AE5B89DB84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530292" y="1453018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6" name="Rectangle 20">
                    <a:extLst>
                      <a:ext uri="{FF2B5EF4-FFF2-40B4-BE49-F238E27FC236}">
                        <a16:creationId xmlns:a16="http://schemas.microsoft.com/office/drawing/2014/main" xmlns="" id="{F4828DF9-5392-4145-8925-0B47698458A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566717" y="1475959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7" name="Rectangle 21">
                    <a:extLst>
                      <a:ext uri="{FF2B5EF4-FFF2-40B4-BE49-F238E27FC236}">
                        <a16:creationId xmlns:a16="http://schemas.microsoft.com/office/drawing/2014/main" xmlns="" id="{7BB70B07-854D-4D47-A417-68B273F30952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604922" y="1498640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8" name="Rectangle 22">
                    <a:extLst>
                      <a:ext uri="{FF2B5EF4-FFF2-40B4-BE49-F238E27FC236}">
                        <a16:creationId xmlns:a16="http://schemas.microsoft.com/office/drawing/2014/main" xmlns="" id="{5CB1111D-23C3-4351-9AD0-87E6824E5F0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641347" y="1521581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19" name="Rectangle 23">
                    <a:extLst>
                      <a:ext uri="{FF2B5EF4-FFF2-40B4-BE49-F238E27FC236}">
                        <a16:creationId xmlns:a16="http://schemas.microsoft.com/office/drawing/2014/main" xmlns="" id="{7FAAFD4E-FE83-4B01-90A6-CF15BC8F6942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677719" y="1538347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0" name="Rectangle 24">
                    <a:extLst>
                      <a:ext uri="{FF2B5EF4-FFF2-40B4-BE49-F238E27FC236}">
                        <a16:creationId xmlns:a16="http://schemas.microsoft.com/office/drawing/2014/main" xmlns="" id="{2817E3DF-DA2C-4918-98E7-314AEA39422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714144" y="1561288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1" name="Rectangle 25">
                    <a:extLst>
                      <a:ext uri="{FF2B5EF4-FFF2-40B4-BE49-F238E27FC236}">
                        <a16:creationId xmlns:a16="http://schemas.microsoft.com/office/drawing/2014/main" xmlns="" id="{5B5768C2-072B-4CC1-8B15-0776765B146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756334" y="1579691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2" name="Rectangle 26">
                    <a:extLst>
                      <a:ext uri="{FF2B5EF4-FFF2-40B4-BE49-F238E27FC236}">
                        <a16:creationId xmlns:a16="http://schemas.microsoft.com/office/drawing/2014/main" xmlns="" id="{18CD36BB-5B95-4F91-8C4C-A8251381373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792758" y="1602632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3" name="Rectangle 27">
                    <a:extLst>
                      <a:ext uri="{FF2B5EF4-FFF2-40B4-BE49-F238E27FC236}">
                        <a16:creationId xmlns:a16="http://schemas.microsoft.com/office/drawing/2014/main" xmlns="" id="{D81C2313-5C41-4A39-8832-A2964DE39EB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829131" y="1619399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4" name="Rectangle 28">
                    <a:extLst>
                      <a:ext uri="{FF2B5EF4-FFF2-40B4-BE49-F238E27FC236}">
                        <a16:creationId xmlns:a16="http://schemas.microsoft.com/office/drawing/2014/main" xmlns="" id="{2EBC91BB-F931-4104-B080-9E55BC6DB79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865556" y="1642339"/>
                    <a:ext cx="331191" cy="334801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5" name="Rectangle 29">
                    <a:extLst>
                      <a:ext uri="{FF2B5EF4-FFF2-40B4-BE49-F238E27FC236}">
                        <a16:creationId xmlns:a16="http://schemas.microsoft.com/office/drawing/2014/main" xmlns="" id="{19BFBE90-E3F0-4561-9FA1-67B294B53C8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605616" y="1376783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6" name="Rectangle 30">
                    <a:extLst>
                      <a:ext uri="{FF2B5EF4-FFF2-40B4-BE49-F238E27FC236}">
                        <a16:creationId xmlns:a16="http://schemas.microsoft.com/office/drawing/2014/main" xmlns="" id="{42B89C50-6361-4B4A-8BD5-3ED624E8BD2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649646" y="1398694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7" name="Rectangle 31">
                    <a:extLst>
                      <a:ext uri="{FF2B5EF4-FFF2-40B4-BE49-F238E27FC236}">
                        <a16:creationId xmlns:a16="http://schemas.microsoft.com/office/drawing/2014/main" xmlns="" id="{F74859A1-7B4D-49B5-A7C8-9D0CF4ED1EC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693676" y="1425615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8" name="Rectangle 32">
                    <a:extLst>
                      <a:ext uri="{FF2B5EF4-FFF2-40B4-BE49-F238E27FC236}">
                        <a16:creationId xmlns:a16="http://schemas.microsoft.com/office/drawing/2014/main" xmlns="" id="{C23BDDEA-7742-4688-B94E-53B304981ED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737783" y="1454234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29" name="Rectangle 33">
                    <a:extLst>
                      <a:ext uri="{FF2B5EF4-FFF2-40B4-BE49-F238E27FC236}">
                        <a16:creationId xmlns:a16="http://schemas.microsoft.com/office/drawing/2014/main" xmlns="" id="{9D7AEA08-2B2D-460E-B742-1CB78687E13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781890" y="1489404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30" name="Rectangle 34">
                    <a:extLst>
                      <a:ext uri="{FF2B5EF4-FFF2-40B4-BE49-F238E27FC236}">
                        <a16:creationId xmlns:a16="http://schemas.microsoft.com/office/drawing/2014/main" xmlns="" id="{BA7EC432-0A18-495F-91C9-8B717353C9C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7819599" y="1511714"/>
                    <a:ext cx="658820" cy="6660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31" name="Rectangle 35">
                    <a:extLst>
                      <a:ext uri="{FF2B5EF4-FFF2-40B4-BE49-F238E27FC236}">
                        <a16:creationId xmlns:a16="http://schemas.microsoft.com/office/drawing/2014/main" xmlns="" id="{50FC5E62-B72E-4F43-ABF7-EBD0B656F620}"/>
                      </a:ext>
                    </a:extLst>
                  </p:cNvPr>
                  <p:cNvSpPr/>
                  <p:nvPr/>
                </p:nvSpPr>
                <p:spPr>
                  <a:xfrm>
                    <a:off x="7552636" y="1142020"/>
                    <a:ext cx="1321201" cy="13356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132" name="Rectangle 36">
                    <a:extLst>
                      <a:ext uri="{FF2B5EF4-FFF2-40B4-BE49-F238E27FC236}">
                        <a16:creationId xmlns:a16="http://schemas.microsoft.com/office/drawing/2014/main" xmlns="" id="{48F66B9E-A08B-40D9-AE55-0DB00B79C789}"/>
                      </a:ext>
                    </a:extLst>
                  </p:cNvPr>
                  <p:cNvSpPr/>
                  <p:nvPr/>
                </p:nvSpPr>
                <p:spPr>
                  <a:xfrm>
                    <a:off x="7583368" y="1155646"/>
                    <a:ext cx="1321201" cy="1335600"/>
                  </a:xfrm>
                  <a:prstGeom prst="rect">
                    <a:avLst/>
                  </a:prstGeom>
                  <a:grpFill/>
                  <a:scene3d>
                    <a:camera prst="isometricRightUp"/>
                    <a:lightRig rig="threePt" dir="t"/>
                  </a:scene3d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GB" sz="240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grpSp>
                <p:nvGrpSpPr>
                  <p:cNvPr id="133" name="Group 37">
                    <a:extLst>
                      <a:ext uri="{FF2B5EF4-FFF2-40B4-BE49-F238E27FC236}">
                        <a16:creationId xmlns:a16="http://schemas.microsoft.com/office/drawing/2014/main" xmlns="" id="{B8CB6765-66D8-4DB1-8EF4-92E9243FA3F3}"/>
                      </a:ext>
                    </a:extLst>
                  </p:cNvPr>
                  <p:cNvGrpSpPr/>
                  <p:nvPr/>
                </p:nvGrpSpPr>
                <p:grpSpPr>
                  <a:xfrm>
                    <a:off x="7626105" y="1174162"/>
                    <a:ext cx="1321201" cy="1335600"/>
                    <a:chOff x="7620924" y="1174162"/>
                    <a:chExt cx="1321200" cy="1335600"/>
                  </a:xfrm>
                  <a:grpFill/>
                  <a:scene3d>
                    <a:camera prst="isometricRightUp"/>
                    <a:lightRig rig="threePt" dir="t"/>
                  </a:scene3d>
                </p:grpSpPr>
                <p:sp>
                  <p:nvSpPr>
                    <p:cNvPr id="134" name="Rectangle 38">
                      <a:extLst>
                        <a:ext uri="{FF2B5EF4-FFF2-40B4-BE49-F238E27FC236}">
                          <a16:creationId xmlns:a16="http://schemas.microsoft.com/office/drawing/2014/main" xmlns="" id="{AB8E3421-410B-484A-9830-E4555F958A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20924" y="1174162"/>
                      <a:ext cx="1321200" cy="1335600"/>
                    </a:xfrm>
                    <a:prstGeom prst="rect">
                      <a:avLst/>
                    </a:prstGeom>
                    <a:grpFill/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GB" sz="240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  <p:sp>
                  <p:nvSpPr>
                    <p:cNvPr id="135" name="Oval 39">
                      <a:extLst>
                        <a:ext uri="{FF2B5EF4-FFF2-40B4-BE49-F238E27FC236}">
                          <a16:creationId xmlns:a16="http://schemas.microsoft.com/office/drawing/2014/main" xmlns="" id="{3A704C7F-52A6-482B-B130-56C7FF88C0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98327" y="1743217"/>
                      <a:ext cx="333468" cy="333468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GB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p:txBody>
                </p:sp>
              </p:grpSp>
            </p:grpSp>
            <p:sp>
              <p:nvSpPr>
                <p:cNvPr id="99" name="Oval 6">
                  <a:extLst>
                    <a:ext uri="{FF2B5EF4-FFF2-40B4-BE49-F238E27FC236}">
                      <a16:creationId xmlns:a16="http://schemas.microsoft.com/office/drawing/2014/main" xmlns="" id="{2F6D1EE8-C2DE-4622-8506-9567C473AA24}"/>
                    </a:ext>
                  </a:extLst>
                </p:cNvPr>
                <p:cNvSpPr/>
                <p:nvPr/>
              </p:nvSpPr>
              <p:spPr>
                <a:xfrm>
                  <a:off x="8200736" y="2085005"/>
                  <a:ext cx="176423" cy="17642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0000"/>
                    </a:gs>
                    <a:gs pos="20000">
                      <a:srgbClr val="FFC000">
                        <a:alpha val="75000"/>
                      </a:srgbClr>
                    </a:gs>
                    <a:gs pos="80000">
                      <a:srgbClr val="E2DFDF">
                        <a:alpha val="0"/>
                      </a:srgbClr>
                    </a:gs>
                    <a:gs pos="60000">
                      <a:srgbClr val="0070C0">
                        <a:alpha val="25000"/>
                      </a:srgbClr>
                    </a:gs>
                    <a:gs pos="40000">
                      <a:srgbClr val="00B050">
                        <a:alpha val="5000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  <a:scene3d>
                  <a:camera prst="isometricRightUp"/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 sz="24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96" name="TextBox 3">
                <a:extLst>
                  <a:ext uri="{FF2B5EF4-FFF2-40B4-BE49-F238E27FC236}">
                    <a16:creationId xmlns:a16="http://schemas.microsoft.com/office/drawing/2014/main" xmlns="" id="{9D286355-8469-40D7-9594-CBC4BEC84219}"/>
                  </a:ext>
                </a:extLst>
              </p:cNvPr>
              <p:cNvSpPr txBox="1"/>
              <p:nvPr/>
            </p:nvSpPr>
            <p:spPr>
              <a:xfrm>
                <a:off x="1282190" y="2433415"/>
                <a:ext cx="1110097" cy="10613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GB" sz="24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Input</a:t>
                </a:r>
              </a:p>
              <a:p>
                <a:pPr algn="ctr"/>
                <a:r>
                  <a:rPr lang="en-GB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Mito</a:t>
                </a:r>
              </a:p>
            </p:txBody>
          </p:sp>
          <p:sp>
            <p:nvSpPr>
              <p:cNvPr id="97" name="TextBox 4">
                <a:extLst>
                  <a:ext uri="{FF2B5EF4-FFF2-40B4-BE49-F238E27FC236}">
                    <a16:creationId xmlns:a16="http://schemas.microsoft.com/office/drawing/2014/main" xmlns="" id="{560A25A7-5117-4755-A457-A7AAB33C7EA2}"/>
                  </a:ext>
                </a:extLst>
              </p:cNvPr>
              <p:cNvSpPr txBox="1"/>
              <p:nvPr/>
            </p:nvSpPr>
            <p:spPr>
              <a:xfrm>
                <a:off x="5563670" y="2417962"/>
                <a:ext cx="2045590" cy="15330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GB" sz="2400" b="1" dirty="0">
                    <a:latin typeface="Calibri" panose="020F0502020204030204" pitchFamily="34" charset="0"/>
                    <a:cs typeface="Calibri" panose="020F0502020204030204" pitchFamily="34" charset="0"/>
                  </a:rPr>
                  <a:t>Output</a:t>
                </a:r>
              </a:p>
              <a:p>
                <a:pPr algn="ctr"/>
                <a:r>
                  <a:rPr lang="en-GB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Probability </a:t>
                </a:r>
              </a:p>
              <a:p>
                <a:pPr algn="ctr"/>
                <a:r>
                  <a:rPr lang="en-GB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map</a:t>
                </a: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87" name="Group 86"/>
          <p:cNvGrpSpPr/>
          <p:nvPr/>
        </p:nvGrpSpPr>
        <p:grpSpPr>
          <a:xfrm>
            <a:off x="8491316" y="2316474"/>
            <a:ext cx="1887992" cy="1830703"/>
            <a:chOff x="356033" y="4876799"/>
            <a:chExt cx="1948254" cy="1889137"/>
          </a:xfrm>
        </p:grpSpPr>
        <p:pic>
          <p:nvPicPr>
            <p:cNvPr id="88" name="Picture 87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xmlns="" id="{D34700DC-EA17-42E9-B9B5-7C782741DD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711" r="51677"/>
            <a:stretch/>
          </p:blipFill>
          <p:spPr>
            <a:xfrm>
              <a:off x="356033" y="4876799"/>
              <a:ext cx="1948254" cy="1889137"/>
            </a:xfrm>
            <a:prstGeom prst="rect">
              <a:avLst/>
            </a:prstGeom>
          </p:spPr>
        </p:pic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xmlns="" id="{0123D997-CE69-4645-9C91-87D8B7E41246}"/>
                </a:ext>
              </a:extLst>
            </p:cNvPr>
            <p:cNvSpPr/>
            <p:nvPr/>
          </p:nvSpPr>
          <p:spPr>
            <a:xfrm>
              <a:off x="948873" y="4936453"/>
              <a:ext cx="911225" cy="216694"/>
            </a:xfrm>
            <a:prstGeom prst="rect">
              <a:avLst/>
            </a:prstGeom>
            <a:solidFill>
              <a:srgbClr val="272D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37" name="CuadroTexto 135">
            <a:extLst>
              <a:ext uri="{FF2B5EF4-FFF2-40B4-BE49-F238E27FC236}">
                <a16:creationId xmlns:a16="http://schemas.microsoft.com/office/drawing/2014/main" xmlns="" id="{89C433B1-7FFD-4A46-B00A-EBE84552F807}"/>
              </a:ext>
            </a:extLst>
          </p:cNvPr>
          <p:cNvSpPr txBox="1"/>
          <p:nvPr/>
        </p:nvSpPr>
        <p:spPr>
          <a:xfrm>
            <a:off x="3068951" y="4440535"/>
            <a:ext cx="72258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preprocessing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augmentation</a:t>
            </a:r>
          </a:p>
          <a:p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Training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endParaRPr lang="es-AR" sz="2400" dirty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endParaRPr lang="es-AR" sz="2400" dirty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Adjusting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parameters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filters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layers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Writing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 Python module</a:t>
            </a:r>
          </a:p>
          <a:p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Proof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concept: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Adaptive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Temporal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Sampling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39" name="Group 138"/>
          <p:cNvGrpSpPr/>
          <p:nvPr/>
        </p:nvGrpSpPr>
        <p:grpSpPr>
          <a:xfrm>
            <a:off x="2857980" y="4941843"/>
            <a:ext cx="179109" cy="478223"/>
            <a:chOff x="2557953" y="4796881"/>
            <a:chExt cx="179109" cy="478223"/>
          </a:xfrm>
          <a:solidFill>
            <a:srgbClr val="000000"/>
          </a:solidFill>
        </p:grpSpPr>
        <p:cxnSp>
          <p:nvCxnSpPr>
            <p:cNvPr id="140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51" y="4883085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Oval 140"/>
            <p:cNvSpPr/>
            <p:nvPr/>
          </p:nvSpPr>
          <p:spPr>
            <a:xfrm>
              <a:off x="2557953" y="4796881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855719" y="5330025"/>
            <a:ext cx="179109" cy="482060"/>
            <a:chOff x="2555692" y="5185063"/>
            <a:chExt cx="179109" cy="482060"/>
          </a:xfrm>
          <a:solidFill>
            <a:srgbClr val="000000"/>
          </a:solidFill>
        </p:grpSpPr>
        <p:cxnSp>
          <p:nvCxnSpPr>
            <p:cNvPr id="145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49" y="5275104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/>
            <p:cNvSpPr/>
            <p:nvPr/>
          </p:nvSpPr>
          <p:spPr>
            <a:xfrm>
              <a:off x="2555692" y="5185063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2855719" y="5715121"/>
            <a:ext cx="179109" cy="488983"/>
            <a:chOff x="2555692" y="5570159"/>
            <a:chExt cx="179109" cy="488983"/>
          </a:xfrm>
          <a:solidFill>
            <a:srgbClr val="000000"/>
          </a:solidFill>
        </p:grpSpPr>
        <p:cxnSp>
          <p:nvCxnSpPr>
            <p:cNvPr id="149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50" y="5667123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Oval 151"/>
            <p:cNvSpPr/>
            <p:nvPr/>
          </p:nvSpPr>
          <p:spPr>
            <a:xfrm>
              <a:off x="2555692" y="5570159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2854699" y="6058120"/>
            <a:ext cx="179109" cy="552823"/>
            <a:chOff x="2554672" y="5913158"/>
            <a:chExt cx="179109" cy="552823"/>
          </a:xfrm>
          <a:solidFill>
            <a:srgbClr val="000000"/>
          </a:solidFill>
        </p:grpSpPr>
        <p:cxnSp>
          <p:nvCxnSpPr>
            <p:cNvPr id="156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47" y="6073962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Oval 156"/>
            <p:cNvSpPr/>
            <p:nvPr/>
          </p:nvSpPr>
          <p:spPr>
            <a:xfrm>
              <a:off x="2554672" y="5913158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8" name="Oval 157"/>
          <p:cNvSpPr/>
          <p:nvPr/>
        </p:nvSpPr>
        <p:spPr>
          <a:xfrm>
            <a:off x="2854699" y="6446654"/>
            <a:ext cx="179109" cy="179109"/>
          </a:xfrm>
          <a:prstGeom prst="ellipse">
            <a:avLst/>
          </a:prstGeom>
          <a:solidFill>
            <a:srgbClr val="00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/>
          <p:cNvSpPr/>
          <p:nvPr/>
        </p:nvSpPr>
        <p:spPr>
          <a:xfrm>
            <a:off x="3092367" y="4456029"/>
            <a:ext cx="4942948" cy="37433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/>
          <p:cNvSpPr/>
          <p:nvPr/>
        </p:nvSpPr>
        <p:spPr>
          <a:xfrm>
            <a:off x="3068890" y="4436077"/>
            <a:ext cx="4966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s-AR" sz="2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preprocessing</a:t>
            </a:r>
            <a:r>
              <a:rPr lang="es-AR" sz="2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AR" sz="2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augmentation</a:t>
            </a:r>
            <a:endParaRPr lang="es-AR" sz="2400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85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58" grpId="0" animBg="1"/>
      <p:bldP spid="159" grpId="0" animBg="1"/>
      <p:bldP spid="16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roup 143"/>
          <p:cNvGrpSpPr/>
          <p:nvPr/>
        </p:nvGrpSpPr>
        <p:grpSpPr>
          <a:xfrm>
            <a:off x="2865657" y="4601930"/>
            <a:ext cx="179109" cy="426117"/>
            <a:chOff x="2555692" y="4456968"/>
            <a:chExt cx="179109" cy="426117"/>
          </a:xfrm>
          <a:solidFill>
            <a:schemeClr val="accent1"/>
          </a:solidFill>
        </p:grpSpPr>
        <p:cxnSp>
          <p:nvCxnSpPr>
            <p:cNvPr id="145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50" y="4491066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/>
            <p:cNvSpPr/>
            <p:nvPr/>
          </p:nvSpPr>
          <p:spPr>
            <a:xfrm>
              <a:off x="2555692" y="4456968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3" name="Rectangle 142"/>
          <p:cNvSpPr/>
          <p:nvPr/>
        </p:nvSpPr>
        <p:spPr>
          <a:xfrm>
            <a:off x="3068890" y="4436077"/>
            <a:ext cx="4966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s-AR" sz="2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preprocessing</a:t>
            </a:r>
            <a:r>
              <a:rPr lang="es-AR" sz="24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s-AR" sz="24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augmentation</a:t>
            </a:r>
            <a:endParaRPr lang="es-AR" sz="2400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" name="Google Shape;106;p17"/>
          <p:cNvSpPr txBox="1">
            <a:spLocks noGrp="1"/>
          </p:cNvSpPr>
          <p:nvPr>
            <p:ph type="title" idx="4294967295"/>
          </p:nvPr>
        </p:nvSpPr>
        <p:spPr>
          <a:xfrm>
            <a:off x="0" y="-1"/>
            <a:ext cx="12192000" cy="673699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s-AR" sz="4800" dirty="0" err="1" smtClean="0">
                <a:latin typeface="Calibri"/>
                <a:ea typeface="Calibri"/>
                <a:cs typeface="Calibri"/>
                <a:sym typeface="Calibri"/>
              </a:rPr>
              <a:t>Advances</a:t>
            </a:r>
            <a:r>
              <a:rPr lang="es-AR" sz="4800" dirty="0" smtClean="0"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s-AR" sz="4800" dirty="0" err="1" smtClean="0">
                <a:latin typeface="Calibri"/>
                <a:ea typeface="Calibri"/>
                <a:cs typeface="Calibri"/>
                <a:sym typeface="Calibri"/>
              </a:rPr>
              <a:t>ground</a:t>
            </a:r>
            <a:r>
              <a:rPr lang="es-AR" sz="48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AR" sz="4800" dirty="0" err="1" smtClean="0">
                <a:latin typeface="Calibri"/>
                <a:ea typeface="Calibri"/>
                <a:cs typeface="Calibri"/>
                <a:sym typeface="Calibri"/>
              </a:rPr>
              <a:t>truth</a:t>
            </a:r>
            <a:r>
              <a:rPr lang="es-AR" sz="48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AR" sz="4800" dirty="0" err="1" smtClean="0">
                <a:latin typeface="Calibri"/>
                <a:ea typeface="Calibri"/>
                <a:cs typeface="Calibri"/>
                <a:sym typeface="Calibri"/>
              </a:rPr>
              <a:t>preprocessing</a:t>
            </a:r>
            <a:endParaRPr sz="4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82259" y="886665"/>
            <a:ext cx="1606530" cy="3796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s-AR" dirty="0" err="1" smtClean="0">
                <a:solidFill>
                  <a:schemeClr val="tx1"/>
                </a:solidFill>
              </a:rPr>
              <a:t>Ground</a:t>
            </a:r>
            <a:r>
              <a:rPr lang="es-AR" dirty="0" smtClean="0">
                <a:solidFill>
                  <a:schemeClr val="tx1"/>
                </a:solidFill>
              </a:rPr>
              <a:t> </a:t>
            </a:r>
            <a:r>
              <a:rPr lang="es-AR" dirty="0" err="1" smtClean="0">
                <a:solidFill>
                  <a:schemeClr val="tx1"/>
                </a:solidFill>
              </a:rPr>
              <a:t>Truth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8893831" y="942657"/>
            <a:ext cx="3040619" cy="3415898"/>
            <a:chOff x="8893831" y="942657"/>
            <a:chExt cx="3040619" cy="3415898"/>
          </a:xfrm>
        </p:grpSpPr>
        <p:sp>
          <p:nvSpPr>
            <p:cNvPr id="68" name="TextBox 67"/>
            <p:cNvSpPr txBox="1"/>
            <p:nvPr/>
          </p:nvSpPr>
          <p:spPr>
            <a:xfrm>
              <a:off x="9618580" y="942657"/>
              <a:ext cx="2018501" cy="37965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s-AR" dirty="0" err="1" smtClean="0">
                  <a:solidFill>
                    <a:schemeClr val="tx1"/>
                  </a:solidFill>
                </a:rPr>
                <a:t>Gaussian</a:t>
              </a:r>
              <a:r>
                <a:rPr lang="es-AR" dirty="0" smtClean="0">
                  <a:solidFill>
                    <a:schemeClr val="tx1"/>
                  </a:solidFill>
                </a:rPr>
                <a:t> </a:t>
              </a:r>
              <a:r>
                <a:rPr lang="es-AR" dirty="0" err="1" smtClean="0">
                  <a:solidFill>
                    <a:schemeClr val="tx1"/>
                  </a:solidFill>
                </a:rPr>
                <a:t>dilation</a:t>
              </a:r>
              <a:endParaRPr lang="es-AR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89" name="Straight Arrow Connector 88"/>
            <p:cNvCxnSpPr/>
            <p:nvPr/>
          </p:nvCxnSpPr>
          <p:spPr>
            <a:xfrm>
              <a:off x="8893831" y="1132485"/>
              <a:ext cx="5009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48026983"/>
                </p:ext>
              </p:extLst>
            </p:nvPr>
          </p:nvGraphicFramePr>
          <p:xfrm>
            <a:off x="9191250" y="1615355"/>
            <a:ext cx="2743200" cy="2743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7" name="Acrobat Document" r:id="rId4" imgW="2743059" imgH="2743200" progId="AcroExch.Document.DC">
                    <p:embed/>
                  </p:oleObj>
                </mc:Choice>
                <mc:Fallback>
                  <p:oleObj name="Acrobat Document" r:id="rId4" imgW="2743059" imgH="2743200" progId="AcroExch.Document.DC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191250" y="1615355"/>
                          <a:ext cx="2743200" cy="2743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1" name="Group 10"/>
          <p:cNvGrpSpPr/>
          <p:nvPr/>
        </p:nvGrpSpPr>
        <p:grpSpPr>
          <a:xfrm>
            <a:off x="2850245" y="886664"/>
            <a:ext cx="3155165" cy="3471891"/>
            <a:chOff x="2850245" y="886664"/>
            <a:chExt cx="3155165" cy="3471891"/>
          </a:xfrm>
        </p:grpSpPr>
        <p:sp>
          <p:nvSpPr>
            <p:cNvPr id="64" name="TextBox 63"/>
            <p:cNvSpPr txBox="1"/>
            <p:nvPr/>
          </p:nvSpPr>
          <p:spPr>
            <a:xfrm>
              <a:off x="3414416" y="886664"/>
              <a:ext cx="2284738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AR" dirty="0" err="1">
                  <a:solidFill>
                    <a:schemeClr val="tx1"/>
                  </a:solidFill>
                </a:rPr>
                <a:t>D</a:t>
              </a:r>
              <a:r>
                <a:rPr lang="es-AR" dirty="0" err="1" smtClean="0">
                  <a:solidFill>
                    <a:schemeClr val="tx1"/>
                  </a:solidFill>
                </a:rPr>
                <a:t>istance</a:t>
              </a:r>
              <a:r>
                <a:rPr lang="es-AR" dirty="0" smtClean="0">
                  <a:solidFill>
                    <a:schemeClr val="tx1"/>
                  </a:solidFill>
                </a:rPr>
                <a:t> </a:t>
              </a:r>
              <a:r>
                <a:rPr lang="es-AR" dirty="0" err="1" smtClean="0">
                  <a:solidFill>
                    <a:schemeClr val="tx1"/>
                  </a:solidFill>
                </a:rPr>
                <a:t>Transform</a:t>
              </a:r>
              <a:endParaRPr lang="es-AR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88" name="Straight Arrow Connector 87"/>
            <p:cNvCxnSpPr/>
            <p:nvPr/>
          </p:nvCxnSpPr>
          <p:spPr>
            <a:xfrm>
              <a:off x="2850245" y="1076492"/>
              <a:ext cx="5009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7" name="Object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32191200"/>
                </p:ext>
              </p:extLst>
            </p:nvPr>
          </p:nvGraphicFramePr>
          <p:xfrm>
            <a:off x="3262210" y="1615355"/>
            <a:ext cx="2743200" cy="2743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8" name="Acrobat Document" r:id="rId6" imgW="2743059" imgH="2743200" progId="AcroExch.Document.DC">
                    <p:embed/>
                  </p:oleObj>
                </mc:Choice>
                <mc:Fallback>
                  <p:oleObj name="Acrobat Document" r:id="rId6" imgW="2743059" imgH="2743200" progId="AcroExch.Document.DC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262210" y="1615355"/>
                          <a:ext cx="2743200" cy="2743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2" name="Group 11"/>
          <p:cNvGrpSpPr/>
          <p:nvPr/>
        </p:nvGrpSpPr>
        <p:grpSpPr>
          <a:xfrm>
            <a:off x="5923831" y="655336"/>
            <a:ext cx="3043242" cy="3697500"/>
            <a:chOff x="5923831" y="655336"/>
            <a:chExt cx="3043242" cy="3697500"/>
          </a:xfrm>
        </p:grpSpPr>
        <p:cxnSp>
          <p:nvCxnSpPr>
            <p:cNvPr id="65" name="Straight Arrow Connector 64"/>
            <p:cNvCxnSpPr/>
            <p:nvPr/>
          </p:nvCxnSpPr>
          <p:spPr>
            <a:xfrm>
              <a:off x="5923831" y="1132485"/>
              <a:ext cx="500985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6752935" y="655336"/>
              <a:ext cx="1685077" cy="95430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s-AR" dirty="0" err="1" smtClean="0">
                  <a:solidFill>
                    <a:schemeClr val="tx1"/>
                  </a:solidFill>
                </a:rPr>
                <a:t>Segmentation</a:t>
              </a:r>
            </a:p>
            <a:p>
              <a:pPr algn="ctr"/>
              <a:r>
                <a:rPr lang="es-AR" dirty="0" smtClean="0">
                  <a:solidFill>
                    <a:schemeClr val="tx1"/>
                  </a:solidFill>
                </a:rPr>
                <a:t>of </a:t>
              </a:r>
              <a:r>
                <a:rPr lang="es-AR" dirty="0" err="1" smtClean="0">
                  <a:solidFill>
                    <a:schemeClr val="tx1"/>
                  </a:solidFill>
                </a:rPr>
                <a:t>fission</a:t>
              </a:r>
              <a:r>
                <a:rPr lang="es-AR" dirty="0" smtClean="0">
                  <a:solidFill>
                    <a:schemeClr val="tx1"/>
                  </a:solidFill>
                </a:rPr>
                <a:t> </a:t>
              </a:r>
              <a:r>
                <a:rPr lang="es-AR" dirty="0" err="1" smtClean="0">
                  <a:solidFill>
                    <a:schemeClr val="tx1"/>
                  </a:solidFill>
                </a:rPr>
                <a:t>sites</a:t>
              </a:r>
              <a:endParaRPr lang="es-A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s-AR" dirty="0" smtClean="0">
                  <a:solidFill>
                    <a:schemeClr val="tx1"/>
                  </a:solidFill>
                </a:rPr>
                <a:t>(</a:t>
              </a:r>
              <a:r>
                <a:rPr lang="es-AR" dirty="0" err="1" smtClean="0">
                  <a:solidFill>
                    <a:schemeClr val="tx1"/>
                  </a:solidFill>
                </a:rPr>
                <a:t>Watershed</a:t>
              </a:r>
              <a:r>
                <a:rPr lang="es-AR" dirty="0" smtClean="0">
                  <a:solidFill>
                    <a:schemeClr val="tx1"/>
                  </a:solidFill>
                </a:rPr>
                <a:t>)</a:t>
              </a:r>
            </a:p>
          </p:txBody>
        </p:sp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17015822"/>
                </p:ext>
              </p:extLst>
            </p:nvPr>
          </p:nvGraphicFramePr>
          <p:xfrm>
            <a:off x="6223873" y="1609636"/>
            <a:ext cx="2743200" cy="2743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9" name="Acrobat Document" r:id="rId8" imgW="2743059" imgH="2743200" progId="AcroExch.Document.DC">
                    <p:embed/>
                  </p:oleObj>
                </mc:Choice>
                <mc:Fallback>
                  <p:oleObj name="Acrobat Document" r:id="rId8" imgW="2743059" imgH="2743200" progId="AcroExch.Document.DC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6223873" y="1609636"/>
                          <a:ext cx="2743200" cy="27432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28" name="CuadroTexto 135">
            <a:extLst>
              <a:ext uri="{FF2B5EF4-FFF2-40B4-BE49-F238E27FC236}">
                <a16:creationId xmlns:a16="http://schemas.microsoft.com/office/drawing/2014/main" xmlns="" id="{89C433B1-7FFD-4A46-B00A-EBE84552F807}"/>
              </a:ext>
            </a:extLst>
          </p:cNvPr>
          <p:cNvSpPr txBox="1"/>
          <p:nvPr/>
        </p:nvSpPr>
        <p:spPr>
          <a:xfrm>
            <a:off x="3068951" y="4440535"/>
            <a:ext cx="72258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AR" sz="2400" dirty="0" smtClean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Training </a:t>
            </a:r>
            <a:r>
              <a:rPr lang="es-AR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s-A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endParaRPr lang="es-AR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A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</a:t>
            </a:r>
            <a:r>
              <a:rPr lang="es-AR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endParaRPr lang="es-AR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AR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Adjusting</a:t>
            </a:r>
            <a:r>
              <a:rPr lang="es-A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es-A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parameters</a:t>
            </a:r>
            <a:r>
              <a:rPr lang="es-A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s-AR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lang="es-A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es-AR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filters</a:t>
            </a:r>
            <a:r>
              <a:rPr lang="es-A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s-AR" sz="24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layers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Writing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 Python module</a:t>
            </a:r>
          </a:p>
          <a:p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Proof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AR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 concept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Adaptive</a:t>
            </a:r>
            <a:r>
              <a:rPr lang="es-AR" sz="24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Temporal </a:t>
            </a:r>
            <a:r>
              <a:rPr lang="es-AR" sz="24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Sampling</a:t>
            </a:r>
            <a:endParaRPr lang="en-US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29" name="Group 128"/>
          <p:cNvGrpSpPr/>
          <p:nvPr/>
        </p:nvGrpSpPr>
        <p:grpSpPr>
          <a:xfrm>
            <a:off x="2857980" y="4941843"/>
            <a:ext cx="179109" cy="478223"/>
            <a:chOff x="2557953" y="4796881"/>
            <a:chExt cx="179109" cy="478223"/>
          </a:xfrm>
          <a:solidFill>
            <a:srgbClr val="000000"/>
          </a:solidFill>
        </p:grpSpPr>
        <p:cxnSp>
          <p:nvCxnSpPr>
            <p:cNvPr id="130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51" y="4883085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Oval 130"/>
            <p:cNvSpPr/>
            <p:nvPr/>
          </p:nvSpPr>
          <p:spPr>
            <a:xfrm>
              <a:off x="2557953" y="4796881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2855719" y="5330025"/>
            <a:ext cx="179109" cy="482060"/>
            <a:chOff x="2555692" y="5185063"/>
            <a:chExt cx="179109" cy="482060"/>
          </a:xfrm>
          <a:solidFill>
            <a:srgbClr val="000000"/>
          </a:solidFill>
        </p:grpSpPr>
        <p:cxnSp>
          <p:nvCxnSpPr>
            <p:cNvPr id="133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49" y="5275104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Oval 133"/>
            <p:cNvSpPr/>
            <p:nvPr/>
          </p:nvSpPr>
          <p:spPr>
            <a:xfrm>
              <a:off x="2555692" y="5185063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2855719" y="5715121"/>
            <a:ext cx="179109" cy="488983"/>
            <a:chOff x="2555692" y="5570159"/>
            <a:chExt cx="179109" cy="488983"/>
          </a:xfrm>
          <a:solidFill>
            <a:srgbClr val="000000"/>
          </a:solidFill>
        </p:grpSpPr>
        <p:cxnSp>
          <p:nvCxnSpPr>
            <p:cNvPr id="136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50" y="5667123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Oval 136"/>
            <p:cNvSpPr/>
            <p:nvPr/>
          </p:nvSpPr>
          <p:spPr>
            <a:xfrm>
              <a:off x="2555692" y="5570159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2854699" y="6058120"/>
            <a:ext cx="179109" cy="552823"/>
            <a:chOff x="2554672" y="5913158"/>
            <a:chExt cx="179109" cy="552823"/>
          </a:xfrm>
          <a:solidFill>
            <a:srgbClr val="000000"/>
          </a:solidFill>
        </p:grpSpPr>
        <p:cxnSp>
          <p:nvCxnSpPr>
            <p:cNvPr id="139" name="Conector recto 137">
              <a:extLst>
                <a:ext uri="{FF2B5EF4-FFF2-40B4-BE49-F238E27FC236}">
                  <a16:creationId xmlns:a16="http://schemas.microsoft.com/office/drawing/2014/main" xmlns="" id="{597C6F64-BD1C-4528-99A5-7DFAF53D1A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247" y="6073962"/>
              <a:ext cx="1" cy="392019"/>
            </a:xfrm>
            <a:prstGeom prst="line">
              <a:avLst/>
            </a:prstGeom>
            <a:grpFill/>
            <a:ln w="57150">
              <a:solidFill>
                <a:schemeClr val="accent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Oval 139"/>
            <p:cNvSpPr/>
            <p:nvPr/>
          </p:nvSpPr>
          <p:spPr>
            <a:xfrm>
              <a:off x="2554672" y="5913158"/>
              <a:ext cx="179109" cy="179109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1" name="Oval 140"/>
          <p:cNvSpPr/>
          <p:nvPr/>
        </p:nvSpPr>
        <p:spPr>
          <a:xfrm>
            <a:off x="2854699" y="6446654"/>
            <a:ext cx="179109" cy="179109"/>
          </a:xfrm>
          <a:prstGeom prst="ellipse">
            <a:avLst/>
          </a:prstGeom>
          <a:solidFill>
            <a:srgbClr val="00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9008704"/>
              </p:ext>
            </p:extLst>
          </p:nvPr>
        </p:nvGraphicFramePr>
        <p:xfrm>
          <a:off x="325690" y="1621412"/>
          <a:ext cx="2743200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0" name="Acrobat Document" r:id="rId10" imgW="2743059" imgH="2743200" progId="AcroExch.Document.DC">
                  <p:embed/>
                </p:oleObj>
              </mc:Choice>
              <mc:Fallback>
                <p:oleObj name="Acrobat Document" r:id="rId10" imgW="2743059" imgH="274320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25690" y="1621412"/>
                        <a:ext cx="2743200" cy="274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457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rot="10800000">
            <a:off x="2" y="-3533"/>
            <a:ext cx="6740765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2"/>
          <p:cNvGrpSpPr/>
          <p:nvPr/>
        </p:nvGrpSpPr>
        <p:grpSpPr>
          <a:xfrm>
            <a:off x="6400292" y="3962398"/>
            <a:ext cx="5791675" cy="2765981"/>
            <a:chOff x="7368771" y="4508052"/>
            <a:chExt cx="4823196" cy="2303456"/>
          </a:xfrm>
        </p:grpSpPr>
        <p:pic>
          <p:nvPicPr>
            <p:cNvPr id="10" name="Google Shape;64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789590" y="4508096"/>
              <a:ext cx="990575" cy="1102806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1" name="Google Shape;65;p14"/>
            <p:cNvSpPr txBox="1"/>
            <p:nvPr/>
          </p:nvSpPr>
          <p:spPr>
            <a:xfrm>
              <a:off x="7368771" y="5782757"/>
              <a:ext cx="1705707" cy="10285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Suliana 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Manley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(Lab head)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</p:txBody>
        </p:sp>
        <p:pic>
          <p:nvPicPr>
            <p:cNvPr id="12" name="Google Shape;66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835550" y="4508052"/>
              <a:ext cx="990577" cy="1102524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3" name="Google Shape;67;p14"/>
            <p:cNvSpPr txBox="1"/>
            <p:nvPr/>
          </p:nvSpPr>
          <p:spPr>
            <a:xfrm>
              <a:off x="8477966" y="5782757"/>
              <a:ext cx="1705707" cy="10285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Willi 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Stepp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(Postdoc)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</p:txBody>
        </p:sp>
        <p:sp>
          <p:nvSpPr>
            <p:cNvPr id="14" name="Google Shape;68;p14"/>
            <p:cNvSpPr txBox="1"/>
            <p:nvPr/>
          </p:nvSpPr>
          <p:spPr>
            <a:xfrm>
              <a:off x="9628248" y="5782757"/>
              <a:ext cx="1572588" cy="10285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Sheda 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Ben Nejma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(PhD)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</p:txBody>
        </p:sp>
        <p:sp>
          <p:nvSpPr>
            <p:cNvPr id="15" name="Google Shape;69;p14"/>
            <p:cNvSpPr txBox="1"/>
            <p:nvPr/>
          </p:nvSpPr>
          <p:spPr>
            <a:xfrm>
              <a:off x="10804782" y="5782991"/>
              <a:ext cx="1387185" cy="10285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spAutoFit/>
            </a:bodyPr>
            <a:lstStyle/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Santiago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Rodriguez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  <a:p>
              <a:pPr algn="ctr"/>
              <a:r>
                <a:rPr lang="es" sz="1870" dirty="0">
                  <a:solidFill>
                    <a:schemeClr val="dk1"/>
                  </a:solidFill>
                  <a:latin typeface="Calibri" panose="020F0502020204030204" pitchFamily="34" charset="0"/>
                  <a:ea typeface="Calibri"/>
                  <a:cs typeface="Calibri" panose="020F0502020204030204" pitchFamily="34" charset="0"/>
                  <a:sym typeface="Calibri"/>
                </a:rPr>
                <a:t>(SRP)</a:t>
              </a:r>
              <a:endParaRPr sz="187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endParaRPr>
            </a:p>
          </p:txBody>
        </p:sp>
        <p:pic>
          <p:nvPicPr>
            <p:cNvPr id="16" name="Google Shape;70;p14"/>
            <p:cNvPicPr preferRelativeResize="0"/>
            <p:nvPr/>
          </p:nvPicPr>
          <p:blipFill rotWithShape="1">
            <a:blip r:embed="rId6">
              <a:alphaModFix/>
            </a:blip>
            <a:srcRect l="2498" t="8329" r="2489" b="6506"/>
            <a:stretch/>
          </p:blipFill>
          <p:spPr>
            <a:xfrm>
              <a:off x="11002995" y="4508330"/>
              <a:ext cx="990575" cy="1102806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17" name="Google Shape;71;p14"/>
            <p:cNvPicPr preferRelativeResize="0"/>
            <p:nvPr/>
          </p:nvPicPr>
          <p:blipFill rotWithShape="1">
            <a:blip r:embed="rId7">
              <a:alphaModFix/>
            </a:blip>
            <a:srcRect l="3033" t="10" r="3043" b="-4536"/>
            <a:stretch/>
          </p:blipFill>
          <p:spPr>
            <a:xfrm>
              <a:off x="9919261" y="4508331"/>
              <a:ext cx="990577" cy="1102525"/>
            </a:xfrm>
            <a:prstGeom prst="ellipse">
              <a:avLst/>
            </a:prstGeom>
            <a:noFill/>
            <a:ln>
              <a:noFill/>
            </a:ln>
          </p:spPr>
        </p:pic>
      </p:grpSp>
      <p:pic>
        <p:nvPicPr>
          <p:cNvPr id="20" name="Google Shape;56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84510" y="896998"/>
            <a:ext cx="2639458" cy="768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58;p13"/>
          <p:cNvPicPr preferRelativeResize="0"/>
          <p:nvPr/>
        </p:nvPicPr>
        <p:blipFill rotWithShape="1">
          <a:blip r:embed="rId9">
            <a:alphaModFix/>
          </a:blip>
          <a:srcRect t="26569" r="3222" b="16268"/>
          <a:stretch/>
        </p:blipFill>
        <p:spPr>
          <a:xfrm>
            <a:off x="7552306" y="2198886"/>
            <a:ext cx="3484758" cy="7684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" name="Group 2">
            <a:extLst>
              <a:ext uri="{FF2B5EF4-FFF2-40B4-BE49-F238E27FC236}">
                <a16:creationId xmlns:a16="http://schemas.microsoft.com/office/drawing/2014/main" xmlns="" id="{F744E11C-2A00-47B8-A6F2-0F1768974E32}"/>
              </a:ext>
            </a:extLst>
          </p:cNvPr>
          <p:cNvGrpSpPr/>
          <p:nvPr/>
        </p:nvGrpSpPr>
        <p:grpSpPr>
          <a:xfrm>
            <a:off x="4765466" y="886030"/>
            <a:ext cx="2513946" cy="1799098"/>
            <a:chOff x="6813061" y="1282963"/>
            <a:chExt cx="1956369" cy="1400068"/>
          </a:xfrm>
        </p:grpSpPr>
        <p:grpSp>
          <p:nvGrpSpPr>
            <p:cNvPr id="71" name="Group 5">
              <a:extLst>
                <a:ext uri="{FF2B5EF4-FFF2-40B4-BE49-F238E27FC236}">
                  <a16:creationId xmlns:a16="http://schemas.microsoft.com/office/drawing/2014/main" xmlns="" id="{447470D3-6A3D-495A-B377-CFBFF326E654}"/>
                </a:ext>
              </a:extLst>
            </p:cNvPr>
            <p:cNvGrpSpPr/>
            <p:nvPr/>
          </p:nvGrpSpPr>
          <p:grpSpPr>
            <a:xfrm>
              <a:off x="6813061" y="1282963"/>
              <a:ext cx="1956369" cy="1400068"/>
              <a:chOff x="6390422" y="679940"/>
              <a:chExt cx="2556884" cy="1829822"/>
            </a:xfrm>
            <a:solidFill>
              <a:schemeClr val="bg2"/>
            </a:solidFill>
          </p:grpSpPr>
          <p:pic>
            <p:nvPicPr>
              <p:cNvPr id="73" name="Picture 7">
                <a:extLst>
                  <a:ext uri="{FF2B5EF4-FFF2-40B4-BE49-F238E27FC236}">
                    <a16:creationId xmlns:a16="http://schemas.microsoft.com/office/drawing/2014/main" xmlns="" id="{AF4991A6-552B-4FED-926B-788EEDDBF0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4635"/>
              <a:stretch/>
            </p:blipFill>
            <p:spPr>
              <a:xfrm>
                <a:off x="6390422" y="679940"/>
                <a:ext cx="1320154" cy="1335276"/>
              </a:xfrm>
              <a:prstGeom prst="rect">
                <a:avLst/>
              </a:prstGeom>
              <a:grpFill/>
              <a:ln>
                <a:solidFill>
                  <a:schemeClr val="bg1"/>
                </a:solidFill>
              </a:ln>
              <a:scene3d>
                <a:camera prst="isometricRightUp"/>
                <a:lightRig rig="threePt" dir="t"/>
              </a:scene3d>
            </p:spPr>
          </p:pic>
          <p:sp>
            <p:nvSpPr>
              <p:cNvPr id="74" name="Rectangle 8">
                <a:extLst>
                  <a:ext uri="{FF2B5EF4-FFF2-40B4-BE49-F238E27FC236}">
                    <a16:creationId xmlns:a16="http://schemas.microsoft.com/office/drawing/2014/main" xmlns="" id="{8BA0EEC1-83D8-4132-8207-1759EA4833AB}"/>
                  </a:ext>
                </a:extLst>
              </p:cNvPr>
              <p:cNvSpPr/>
              <p:nvPr/>
            </p:nvSpPr>
            <p:spPr>
              <a:xfrm>
                <a:off x="6602125" y="749953"/>
                <a:ext cx="1321202" cy="13356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5" name="Rectangle 9">
                <a:extLst>
                  <a:ext uri="{FF2B5EF4-FFF2-40B4-BE49-F238E27FC236}">
                    <a16:creationId xmlns:a16="http://schemas.microsoft.com/office/drawing/2014/main" xmlns="" id="{1FFBCBD4-5F4F-4C89-8237-5A181C354B26}"/>
                  </a:ext>
                </a:extLst>
              </p:cNvPr>
              <p:cNvSpPr/>
              <p:nvPr/>
            </p:nvSpPr>
            <p:spPr>
              <a:xfrm>
                <a:off x="6632858" y="763581"/>
                <a:ext cx="1321202" cy="13356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6" name="Rectangle 10">
                <a:extLst>
                  <a:ext uri="{FF2B5EF4-FFF2-40B4-BE49-F238E27FC236}">
                    <a16:creationId xmlns:a16="http://schemas.microsoft.com/office/drawing/2014/main" xmlns="" id="{19B72AFF-D5A9-449D-8307-AB349AAA5D2C}"/>
                  </a:ext>
                </a:extLst>
              </p:cNvPr>
              <p:cNvSpPr/>
              <p:nvPr/>
            </p:nvSpPr>
            <p:spPr>
              <a:xfrm>
                <a:off x="6670416" y="782097"/>
                <a:ext cx="1321202" cy="13356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7" name="Rectangle 11">
                <a:extLst>
                  <a:ext uri="{FF2B5EF4-FFF2-40B4-BE49-F238E27FC236}">
                    <a16:creationId xmlns:a16="http://schemas.microsoft.com/office/drawing/2014/main" xmlns="" id="{7592EEED-312B-4581-AFC9-AA1460D4D29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056181" y="111673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8" name="Rectangle 12">
                <a:extLst>
                  <a:ext uri="{FF2B5EF4-FFF2-40B4-BE49-F238E27FC236}">
                    <a16:creationId xmlns:a16="http://schemas.microsoft.com/office/drawing/2014/main" xmlns="" id="{291CB8AC-8E86-4C6C-A626-57519075E81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100210" y="113864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9" name="Rectangle 13">
                <a:extLst>
                  <a:ext uri="{FF2B5EF4-FFF2-40B4-BE49-F238E27FC236}">
                    <a16:creationId xmlns:a16="http://schemas.microsoft.com/office/drawing/2014/main" xmlns="" id="{D42C06CC-A325-4345-A9AC-9005E06339A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144239" y="1165566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0" name="Rectangle 14">
                <a:extLst>
                  <a:ext uri="{FF2B5EF4-FFF2-40B4-BE49-F238E27FC236}">
                    <a16:creationId xmlns:a16="http://schemas.microsoft.com/office/drawing/2014/main" xmlns="" id="{377A40FB-2A47-4F41-AE53-6275163C38D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188345" y="119418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Rectangle 15">
                <a:extLst>
                  <a:ext uri="{FF2B5EF4-FFF2-40B4-BE49-F238E27FC236}">
                    <a16:creationId xmlns:a16="http://schemas.microsoft.com/office/drawing/2014/main" xmlns="" id="{1F7EA5CA-AD3D-42A7-A19D-91416EC01E7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232451" y="122935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2" name="Rectangle 16">
                <a:extLst>
                  <a:ext uri="{FF2B5EF4-FFF2-40B4-BE49-F238E27FC236}">
                    <a16:creationId xmlns:a16="http://schemas.microsoft.com/office/drawing/2014/main" xmlns="" id="{9937C1B7-D049-4BE3-9246-6F10BA8B80D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270162" y="1251665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3" name="Rectangle 17">
                <a:extLst>
                  <a:ext uri="{FF2B5EF4-FFF2-40B4-BE49-F238E27FC236}">
                    <a16:creationId xmlns:a16="http://schemas.microsoft.com/office/drawing/2014/main" xmlns="" id="{93C8DF93-0F93-496A-9CA5-997CEFA2EA7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57499" y="1413311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4" name="Rectangle 18">
                <a:extLst>
                  <a:ext uri="{FF2B5EF4-FFF2-40B4-BE49-F238E27FC236}">
                    <a16:creationId xmlns:a16="http://schemas.microsoft.com/office/drawing/2014/main" xmlns="" id="{B4751E07-0A83-4845-AADC-1054F2B70A2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93922" y="1436251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5" name="Rectangle 19">
                <a:extLst>
                  <a:ext uri="{FF2B5EF4-FFF2-40B4-BE49-F238E27FC236}">
                    <a16:creationId xmlns:a16="http://schemas.microsoft.com/office/drawing/2014/main" xmlns="" id="{7A6E3BF1-E04F-433E-A6D9-25A474A9683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30292" y="1453018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6" name="Rectangle 20">
                <a:extLst>
                  <a:ext uri="{FF2B5EF4-FFF2-40B4-BE49-F238E27FC236}">
                    <a16:creationId xmlns:a16="http://schemas.microsoft.com/office/drawing/2014/main" xmlns="" id="{567C50BC-FFCC-4CCB-AD02-828FCB3964C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566717" y="1475959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7" name="Rectangle 21">
                <a:extLst>
                  <a:ext uri="{FF2B5EF4-FFF2-40B4-BE49-F238E27FC236}">
                    <a16:creationId xmlns:a16="http://schemas.microsoft.com/office/drawing/2014/main" xmlns="" id="{80F9CEC2-99F1-42C4-A2B4-A36DA3F4A1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04922" y="1498640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8" name="Rectangle 22">
                <a:extLst>
                  <a:ext uri="{FF2B5EF4-FFF2-40B4-BE49-F238E27FC236}">
                    <a16:creationId xmlns:a16="http://schemas.microsoft.com/office/drawing/2014/main" xmlns="" id="{946871BD-4D26-4C4A-B90F-ED7B952A11F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41347" y="1521581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9" name="Rectangle 23">
                <a:extLst>
                  <a:ext uri="{FF2B5EF4-FFF2-40B4-BE49-F238E27FC236}">
                    <a16:creationId xmlns:a16="http://schemas.microsoft.com/office/drawing/2014/main" xmlns="" id="{C686028E-7D6E-4ADA-B1F1-FCB2D8F7655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77719" y="1538347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0" name="Rectangle 24">
                <a:extLst>
                  <a:ext uri="{FF2B5EF4-FFF2-40B4-BE49-F238E27FC236}">
                    <a16:creationId xmlns:a16="http://schemas.microsoft.com/office/drawing/2014/main" xmlns="" id="{98CB70C7-B348-4A03-ABC2-87AADAF44B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14144" y="1561288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1" name="Rectangle 25">
                <a:extLst>
                  <a:ext uri="{FF2B5EF4-FFF2-40B4-BE49-F238E27FC236}">
                    <a16:creationId xmlns:a16="http://schemas.microsoft.com/office/drawing/2014/main" xmlns="" id="{68156B53-1CE8-4355-9842-C44B3EF4B28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56334" y="1579691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2" name="Rectangle 26">
                <a:extLst>
                  <a:ext uri="{FF2B5EF4-FFF2-40B4-BE49-F238E27FC236}">
                    <a16:creationId xmlns:a16="http://schemas.microsoft.com/office/drawing/2014/main" xmlns="" id="{075CE4BD-5868-4766-A5CB-3AD99817C89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92758" y="1602632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3" name="Rectangle 27">
                <a:extLst>
                  <a:ext uri="{FF2B5EF4-FFF2-40B4-BE49-F238E27FC236}">
                    <a16:creationId xmlns:a16="http://schemas.microsoft.com/office/drawing/2014/main" xmlns="" id="{F639B211-0221-471B-90B6-BFC5B8108D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829131" y="1619399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4" name="Rectangle 28">
                <a:extLst>
                  <a:ext uri="{FF2B5EF4-FFF2-40B4-BE49-F238E27FC236}">
                    <a16:creationId xmlns:a16="http://schemas.microsoft.com/office/drawing/2014/main" xmlns="" id="{E31E17C5-2E18-4B02-A985-AC6AD1B198C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865556" y="1642339"/>
                <a:ext cx="331191" cy="334801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5" name="Rectangle 29">
                <a:extLst>
                  <a:ext uri="{FF2B5EF4-FFF2-40B4-BE49-F238E27FC236}">
                    <a16:creationId xmlns:a16="http://schemas.microsoft.com/office/drawing/2014/main" xmlns="" id="{58EC1A11-2E4E-4438-84CC-E0D28795B6A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05616" y="1376783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6" name="Rectangle 30">
                <a:extLst>
                  <a:ext uri="{FF2B5EF4-FFF2-40B4-BE49-F238E27FC236}">
                    <a16:creationId xmlns:a16="http://schemas.microsoft.com/office/drawing/2014/main" xmlns="" id="{BF0D2BEE-6E4C-4461-A182-85F5995CB8B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49646" y="139869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7" name="Rectangle 31">
                <a:extLst>
                  <a:ext uri="{FF2B5EF4-FFF2-40B4-BE49-F238E27FC236}">
                    <a16:creationId xmlns:a16="http://schemas.microsoft.com/office/drawing/2014/main" xmlns="" id="{0C880683-3EE0-4E96-87FC-662FE3308A8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693676" y="1425615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8" name="Rectangle 32">
                <a:extLst>
                  <a:ext uri="{FF2B5EF4-FFF2-40B4-BE49-F238E27FC236}">
                    <a16:creationId xmlns:a16="http://schemas.microsoft.com/office/drawing/2014/main" xmlns="" id="{0B23AD84-117D-4607-9601-5C47AEE4A5B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37783" y="145423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99" name="Rectangle 33">
                <a:extLst>
                  <a:ext uri="{FF2B5EF4-FFF2-40B4-BE49-F238E27FC236}">
                    <a16:creationId xmlns:a16="http://schemas.microsoft.com/office/drawing/2014/main" xmlns="" id="{E4BCAF53-7FE7-492E-BAAF-7F2614CCC97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781890" y="148940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0" name="Rectangle 34">
                <a:extLst>
                  <a:ext uri="{FF2B5EF4-FFF2-40B4-BE49-F238E27FC236}">
                    <a16:creationId xmlns:a16="http://schemas.microsoft.com/office/drawing/2014/main" xmlns="" id="{8DD8CBB7-F1D1-44AE-B7D1-1D17999584C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819599" y="1511714"/>
                <a:ext cx="658820" cy="6660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1" name="Rectangle 35">
                <a:extLst>
                  <a:ext uri="{FF2B5EF4-FFF2-40B4-BE49-F238E27FC236}">
                    <a16:creationId xmlns:a16="http://schemas.microsoft.com/office/drawing/2014/main" xmlns="" id="{4D2DBEBC-62DA-4FD3-9220-E0A57CC8F9E2}"/>
                  </a:ext>
                </a:extLst>
              </p:cNvPr>
              <p:cNvSpPr/>
              <p:nvPr/>
            </p:nvSpPr>
            <p:spPr>
              <a:xfrm>
                <a:off x="7552636" y="1142020"/>
                <a:ext cx="1321201" cy="13356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02" name="Rectangle 36">
                <a:extLst>
                  <a:ext uri="{FF2B5EF4-FFF2-40B4-BE49-F238E27FC236}">
                    <a16:creationId xmlns:a16="http://schemas.microsoft.com/office/drawing/2014/main" xmlns="" id="{4C509070-F30D-4347-81DE-D13D14CB4CB2}"/>
                  </a:ext>
                </a:extLst>
              </p:cNvPr>
              <p:cNvSpPr/>
              <p:nvPr/>
            </p:nvSpPr>
            <p:spPr>
              <a:xfrm>
                <a:off x="7583368" y="1155646"/>
                <a:ext cx="1321201" cy="1335600"/>
              </a:xfrm>
              <a:prstGeom prst="rect">
                <a:avLst/>
              </a:prstGeom>
              <a:grpFill/>
              <a:scene3d>
                <a:camera prst="isometricRightUp"/>
                <a:lightRig rig="threePt" dir="t"/>
              </a:scene3d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GB" sz="24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103" name="Group 37">
                <a:extLst>
                  <a:ext uri="{FF2B5EF4-FFF2-40B4-BE49-F238E27FC236}">
                    <a16:creationId xmlns:a16="http://schemas.microsoft.com/office/drawing/2014/main" xmlns="" id="{A56AA161-7EAA-4082-AC77-7697C4C1B0AB}"/>
                  </a:ext>
                </a:extLst>
              </p:cNvPr>
              <p:cNvGrpSpPr/>
              <p:nvPr/>
            </p:nvGrpSpPr>
            <p:grpSpPr>
              <a:xfrm>
                <a:off x="7626105" y="1174162"/>
                <a:ext cx="1321201" cy="1335600"/>
                <a:chOff x="7620924" y="1174162"/>
                <a:chExt cx="1321200" cy="1335600"/>
              </a:xfrm>
              <a:grpFill/>
              <a:scene3d>
                <a:camera prst="isometricRightUp"/>
                <a:lightRig rig="threePt" dir="t"/>
              </a:scene3d>
            </p:grpSpPr>
            <p:sp>
              <p:nvSpPr>
                <p:cNvPr id="104" name="Rectangle 38">
                  <a:extLst>
                    <a:ext uri="{FF2B5EF4-FFF2-40B4-BE49-F238E27FC236}">
                      <a16:creationId xmlns:a16="http://schemas.microsoft.com/office/drawing/2014/main" xmlns="" id="{59392EF8-3D0F-413D-AA17-5BD19AED5227}"/>
                    </a:ext>
                  </a:extLst>
                </p:cNvPr>
                <p:cNvSpPr/>
                <p:nvPr/>
              </p:nvSpPr>
              <p:spPr>
                <a:xfrm>
                  <a:off x="7620924" y="1174162"/>
                  <a:ext cx="1321200" cy="1335600"/>
                </a:xfrm>
                <a:prstGeom prst="rect">
                  <a:avLst/>
                </a:prstGeom>
                <a:grpFill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 sz="240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5" name="Oval 39">
                  <a:extLst>
                    <a:ext uri="{FF2B5EF4-FFF2-40B4-BE49-F238E27FC236}">
                      <a16:creationId xmlns:a16="http://schemas.microsoft.com/office/drawing/2014/main" xmlns="" id="{DE210BB6-59B6-4121-8D0E-116DCE522BA6}"/>
                    </a:ext>
                  </a:extLst>
                </p:cNvPr>
                <p:cNvSpPr/>
                <p:nvPr/>
              </p:nvSpPr>
              <p:spPr>
                <a:xfrm>
                  <a:off x="8098327" y="1743217"/>
                  <a:ext cx="333468" cy="33346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GB" sz="2400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</p:grpSp>
        <p:sp>
          <p:nvSpPr>
            <p:cNvPr id="72" name="Oval 6">
              <a:extLst>
                <a:ext uri="{FF2B5EF4-FFF2-40B4-BE49-F238E27FC236}">
                  <a16:creationId xmlns:a16="http://schemas.microsoft.com/office/drawing/2014/main" xmlns="" id="{5857B1EB-CBC4-4C6F-98CD-EA765D29F8E9}"/>
                </a:ext>
              </a:extLst>
            </p:cNvPr>
            <p:cNvSpPr/>
            <p:nvPr/>
          </p:nvSpPr>
          <p:spPr>
            <a:xfrm>
              <a:off x="8200736" y="2085005"/>
              <a:ext cx="176423" cy="176423"/>
            </a:xfrm>
            <a:prstGeom prst="ellipse">
              <a:avLst/>
            </a:prstGeom>
            <a:gradFill flip="none" rotWithShape="1">
              <a:gsLst>
                <a:gs pos="0">
                  <a:srgbClr val="FF0000"/>
                </a:gs>
                <a:gs pos="20000">
                  <a:srgbClr val="FFC000">
                    <a:alpha val="75000"/>
                  </a:srgbClr>
                </a:gs>
                <a:gs pos="80000">
                  <a:srgbClr val="E2DFDF">
                    <a:alpha val="0"/>
                  </a:srgbClr>
                </a:gs>
                <a:gs pos="60000">
                  <a:srgbClr val="0070C0">
                    <a:alpha val="25000"/>
                  </a:srgbClr>
                </a:gs>
                <a:gs pos="40000">
                  <a:srgbClr val="00B050">
                    <a:alpha val="5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scene3d>
              <a:camera prst="isometricRight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2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3" t="8603" r="8603" b="8603"/>
          <a:stretch/>
        </p:blipFill>
        <p:spPr>
          <a:xfrm>
            <a:off x="48081" y="6234913"/>
            <a:ext cx="591136" cy="591136"/>
          </a:xfrm>
          <a:prstGeom prst="ellipse">
            <a:avLst/>
          </a:prstGeom>
        </p:spPr>
      </p:pic>
      <p:sp>
        <p:nvSpPr>
          <p:cNvPr id="56" name="Google Shape;67;p14"/>
          <p:cNvSpPr txBox="1"/>
          <p:nvPr/>
        </p:nvSpPr>
        <p:spPr>
          <a:xfrm>
            <a:off x="538929" y="6234913"/>
            <a:ext cx="3833911" cy="533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-US" sz="187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github.com/LEB-EPFL/</a:t>
            </a:r>
            <a:r>
              <a:rPr lang="en-US" sz="1870" dirty="0" err="1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MitoSplit</a:t>
            </a:r>
            <a:r>
              <a:rPr lang="en-US" sz="187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-Net</a:t>
            </a:r>
            <a:endParaRPr sz="187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0372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1216</TotalTime>
  <Words>836</Words>
  <Application>Microsoft Office PowerPoint</Application>
  <PresentationFormat>Widescreen</PresentationFormat>
  <Paragraphs>100</Paragraphs>
  <Slides>6</Slides>
  <Notes>6</Notes>
  <HiddenSlides>0</HiddenSlides>
  <MMClips>2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Simple Dark</vt:lpstr>
      <vt:lpstr>Acrobat Document</vt:lpstr>
      <vt:lpstr>MitoSplit-Net: detection of mitochondrial divisions with neural networks</vt:lpstr>
      <vt:lpstr>Capturing mitochondrial division  requires fast, long term imaging</vt:lpstr>
      <vt:lpstr>PowerPoint Presentation</vt:lpstr>
      <vt:lpstr>MitoSplit-Net: detection of  mitocondrial divisions with neural networks</vt:lpstr>
      <vt:lpstr>Advances: ground truth preprocessing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MitoSplit-Net: detection of mitochondrial divisions with neural networks</dc:title>
  <dc:creator>Santiago Rodriguez</dc:creator>
  <cp:lastModifiedBy>Rodriguez Alvarez Santiago Nicolas</cp:lastModifiedBy>
  <cp:revision>75</cp:revision>
  <dcterms:modified xsi:type="dcterms:W3CDTF">2021-07-12T16:38:37Z</dcterms:modified>
</cp:coreProperties>
</file>